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3" r:id="rId5"/>
  </p:sldMasterIdLst>
  <p:notesMasterIdLst>
    <p:notesMasterId r:id="rId13"/>
  </p:notesMasterIdLst>
  <p:handoutMasterIdLst>
    <p:handoutMasterId r:id="rId14"/>
  </p:handoutMasterIdLst>
  <p:sldIdLst>
    <p:sldId id="2146845632" r:id="rId6"/>
    <p:sldId id="2146845625" r:id="rId7"/>
    <p:sldId id="2146845612" r:id="rId8"/>
    <p:sldId id="2146845642" r:id="rId9"/>
    <p:sldId id="2146845643" r:id="rId10"/>
    <p:sldId id="2146845644" r:id="rId11"/>
    <p:sldId id="2146845645" r:id="rId12"/>
  </p:sldIdLst>
  <p:sldSz cx="9144000" cy="5148263"/>
  <p:notesSz cx="6797675" cy="9928225"/>
  <p:custDataLst>
    <p:tags r:id="rId1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10E9D83-8F5F-491F-86E9-3E5F1B1462D5}">
          <p14:sldIdLst>
            <p14:sldId id="2146845632"/>
            <p14:sldId id="2146845625"/>
            <p14:sldId id="2146845612"/>
            <p14:sldId id="2146845642"/>
            <p14:sldId id="2146845643"/>
            <p14:sldId id="2146845644"/>
            <p14:sldId id="2146845645"/>
          </p14:sldIdLst>
        </p14:section>
        <p14:section name="Agendas" id="{AF6C7C4F-0C5C-4801-898A-1C64B8631C29}">
          <p14:sldIdLst/>
        </p14:section>
        <p14:section name="Timelines" id="{CA1B7F47-8E40-4A26-86A9-5B14EB9A173E}">
          <p14:sldIdLst/>
        </p14:section>
        <p14:section name="Various Layouts" id="{EB772E3F-71AC-4A24-8961-DDD87C4889EB}">
          <p14:sldIdLst/>
        </p14:section>
        <p14:section name="Maps &amp; Flags" id="{BB4B5476-0978-470F-808D-AD68019E2E08}">
          <p14:sldIdLst/>
        </p14:section>
        <p14:section name="Pictos" id="{03F217B7-4CD8-461C-AE11-F36E3E940C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F8FCFE"/>
    <a:srgbClr val="EEF7FC"/>
    <a:srgbClr val="CACACA"/>
    <a:srgbClr val="4E4E4E"/>
    <a:srgbClr val="DE3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1EDDD-0271-4562-87A9-22769BD00C71}" v="107" dt="2023-03-20T18:29:24.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6370" autoAdjust="0"/>
  </p:normalViewPr>
  <p:slideViewPr>
    <p:cSldViewPr snapToGrid="0" snapToObjects="1">
      <p:cViewPr>
        <p:scale>
          <a:sx n="130" d="100"/>
          <a:sy n="130" d="100"/>
        </p:scale>
        <p:origin x="528" y="2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6768"/>
    </p:cViewPr>
  </p:sorterViewPr>
  <p:notesViewPr>
    <p:cSldViewPr snapToGrid="0" snapToObjects="1" showGuides="1">
      <p:cViewPr varScale="1">
        <p:scale>
          <a:sx n="75" d="100"/>
          <a:sy n="75" d="100"/>
        </p:scale>
        <p:origin x="3472" y="19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de-CH" dirty="0">
              <a:latin typeface="Noto Sans" panose="020B0502040504020204" pitchFamily="34"/>
              <a:ea typeface="Noto Sans" panose="020B0502040504020204" pitchFamily="34"/>
              <a:cs typeface="Noto Sans" panose="020B0502040504020204" pitchFamily="34"/>
            </a:endParaRPr>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de-CH" smtClean="0">
                <a:latin typeface="Noto Sans" panose="020B0502040504020204" pitchFamily="34"/>
                <a:ea typeface="Noto Sans" panose="020B0502040504020204" pitchFamily="34"/>
                <a:cs typeface="Noto Sans" panose="020B0502040504020204" pitchFamily="34"/>
              </a:rPr>
              <a:t>23.03.23</a:t>
            </a:fld>
            <a:endParaRPr lang="de-CH" dirty="0">
              <a:latin typeface="Noto Sans" panose="020B0502040504020204" pitchFamily="34"/>
              <a:ea typeface="Noto Sans" panose="020B0502040504020204" pitchFamily="34"/>
              <a:cs typeface="Noto Sans" panose="020B0502040504020204" pitchFamily="34"/>
            </a:endParaRPr>
          </a:p>
        </p:txBody>
      </p:sp>
      <p:sp>
        <p:nvSpPr>
          <p:cNvPr id="5" name="Foliennummernplatzhalter 4"/>
          <p:cNvSpPr>
            <a:spLocks noGrp="1"/>
          </p:cNvSpPr>
          <p:nvPr>
            <p:ph type="sldNum" sz="quarter" idx="3"/>
          </p:nvPr>
        </p:nvSpPr>
        <p:spPr>
          <a:xfrm>
            <a:off x="3413118" y="9431150"/>
            <a:ext cx="2945659" cy="496411"/>
          </a:xfrm>
          <a:prstGeom prst="rect">
            <a:avLst/>
          </a:prstGeom>
        </p:spPr>
        <p:txBody>
          <a:bodyPr vert="horz" lIns="91440" tIns="45720" rIns="91440" bIns="45720" rtlCol="0" anchor="b"/>
          <a:lstStyle>
            <a:lvl1pPr algn="r">
              <a:defRPr sz="1200"/>
            </a:lvl1pPr>
          </a:lstStyle>
          <a:p>
            <a:fld id="{19377899-81A6-468F-AF97-88D7E3D645EA}" type="slidenum">
              <a:rPr lang="de-CH" smtClean="0">
                <a:latin typeface="Noto Sans" panose="020B0502040504020204" pitchFamily="34"/>
                <a:ea typeface="Noto Sans" panose="020B0502040504020204" pitchFamily="34"/>
                <a:cs typeface="Noto Sans" panose="020B0502040504020204" pitchFamily="34"/>
              </a:rPr>
              <a:t>‹Nr.›</a:t>
            </a:fld>
            <a:endParaRPr lang="de-CH" dirty="0">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Noto Sans" panose="020B0502040504020204" pitchFamily="34"/>
                <a:ea typeface="Noto Sans" panose="020B0502040504020204" pitchFamily="34"/>
                <a:cs typeface="Noto Sans" panose="020B0502040504020204" pitchFamily="34"/>
              </a:defRPr>
            </a:lvl1pPr>
          </a:lstStyle>
          <a:p>
            <a:endParaRPr lang="de-CH" dirty="0"/>
          </a:p>
        </p:txBody>
      </p:sp>
      <p:sp>
        <p:nvSpPr>
          <p:cNvPr id="3" name="Date Placeholder 2"/>
          <p:cNvSpPr>
            <a:spLocks noGrp="1"/>
          </p:cNvSpPr>
          <p:nvPr>
            <p:ph type="dt" idx="1"/>
          </p:nvPr>
        </p:nvSpPr>
        <p:spPr>
          <a:xfrm>
            <a:off x="3852016" y="0"/>
            <a:ext cx="2945659" cy="496411"/>
          </a:xfrm>
          <a:prstGeom prst="rect">
            <a:avLst/>
          </a:prstGeom>
        </p:spPr>
        <p:txBody>
          <a:bodyPr vert="horz" lIns="91440" tIns="45720" rIns="91440" bIns="45720" rtlCol="0"/>
          <a:lstStyle>
            <a:lvl1pPr algn="r">
              <a:defRPr sz="1200">
                <a:latin typeface="Noto Sans" panose="020B0502040504020204" pitchFamily="34"/>
                <a:ea typeface="Noto Sans" panose="020B0502040504020204" pitchFamily="34"/>
                <a:cs typeface="Noto Sans" panose="020B0502040504020204" pitchFamily="34"/>
              </a:defRPr>
            </a:lvl1pPr>
          </a:lstStyle>
          <a:p>
            <a:fld id="{17B6C743-A10E-47C8-BC59-1F4C5357CECD}" type="datetimeFigureOut">
              <a:rPr lang="de-CH" smtClean="0"/>
              <a:pPr/>
              <a:t>23.03.23</a:t>
            </a:fld>
            <a:endParaRPr lang="de-CH" dirty="0"/>
          </a:p>
        </p:txBody>
      </p:sp>
      <p:sp>
        <p:nvSpPr>
          <p:cNvPr id="4" name="Slide Image Placeholder 3"/>
          <p:cNvSpPr>
            <a:spLocks noGrp="1" noRot="1" noChangeAspect="1"/>
          </p:cNvSpPr>
          <p:nvPr>
            <p:ph type="sldImg" idx="2"/>
          </p:nvPr>
        </p:nvSpPr>
        <p:spPr>
          <a:xfrm>
            <a:off x="93663" y="744538"/>
            <a:ext cx="6610350"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380796" y="4715907"/>
            <a:ext cx="6036084" cy="4467701"/>
          </a:xfrm>
          <a:prstGeom prst="rect">
            <a:avLst/>
          </a:prstGeom>
        </p:spPr>
        <p:txBody>
          <a:bodyPr vert="horz" lIns="91440" tIns="45720" rIns="91440" bIns="45720" rtlCol="0"/>
          <a:lstStyle/>
          <a:p>
            <a:pPr lvl="0"/>
            <a:r>
              <a:rPr lang="de-CH" dirty="0"/>
              <a:t>Click </a:t>
            </a:r>
            <a:r>
              <a:rPr lang="de-CH" dirty="0" err="1"/>
              <a:t>to</a:t>
            </a:r>
            <a:r>
              <a:rPr lang="de-CH" dirty="0"/>
              <a:t> </a:t>
            </a:r>
            <a:r>
              <a:rPr lang="de-CH" dirty="0" err="1"/>
              <a:t>edit</a:t>
            </a:r>
            <a:r>
              <a:rPr lang="de-CH" dirty="0"/>
              <a:t> Master </a:t>
            </a:r>
            <a:r>
              <a:rPr lang="de-CH" dirty="0" err="1"/>
              <a:t>text</a:t>
            </a:r>
            <a:r>
              <a:rPr lang="de-CH" dirty="0"/>
              <a:t> </a:t>
            </a:r>
            <a:r>
              <a:rPr lang="de-CH" dirty="0" err="1"/>
              <a:t>styles</a:t>
            </a:r>
            <a:endParaRPr lang="de-CH" dirty="0"/>
          </a:p>
          <a:p>
            <a:pPr lvl="1"/>
            <a:r>
              <a:rPr lang="de-CH" dirty="0"/>
              <a:t>Second </a:t>
            </a:r>
            <a:r>
              <a:rPr lang="de-CH" dirty="0" err="1"/>
              <a:t>level</a:t>
            </a:r>
            <a:endParaRPr lang="de-CH" dirty="0"/>
          </a:p>
          <a:p>
            <a:pPr lvl="2"/>
            <a:r>
              <a:rPr lang="de-CH" dirty="0"/>
              <a:t>Third </a:t>
            </a:r>
            <a:r>
              <a:rPr lang="de-CH" dirty="0" err="1"/>
              <a:t>level</a:t>
            </a:r>
            <a:endParaRPr lang="de-CH" dirty="0"/>
          </a:p>
          <a:p>
            <a:pPr lvl="3"/>
            <a:r>
              <a:rPr lang="de-CH" dirty="0" err="1"/>
              <a:t>Fourth</a:t>
            </a:r>
            <a:r>
              <a:rPr lang="de-CH" dirty="0"/>
              <a:t> </a:t>
            </a:r>
            <a:r>
              <a:rPr lang="de-CH" dirty="0" err="1"/>
              <a:t>level</a:t>
            </a:r>
            <a:endParaRPr lang="de-CH" dirty="0"/>
          </a:p>
          <a:p>
            <a:pPr lvl="4"/>
            <a:r>
              <a:rPr lang="de-CH" dirty="0" err="1"/>
              <a:t>Fifth</a:t>
            </a:r>
            <a:r>
              <a:rPr lang="de-CH" dirty="0"/>
              <a:t> </a:t>
            </a:r>
            <a:r>
              <a:rPr lang="de-CH" dirty="0" err="1"/>
              <a:t>level</a:t>
            </a:r>
            <a:endParaRPr lang="de-CH" dirty="0"/>
          </a:p>
        </p:txBody>
      </p:sp>
      <p:sp>
        <p:nvSpPr>
          <p:cNvPr id="7" name="Slide Number Placeholder 6"/>
          <p:cNvSpPr>
            <a:spLocks noGrp="1"/>
          </p:cNvSpPr>
          <p:nvPr>
            <p:ph type="sldNum" sz="quarter" idx="5"/>
          </p:nvPr>
        </p:nvSpPr>
        <p:spPr>
          <a:xfrm>
            <a:off x="3850443" y="9430091"/>
            <a:ext cx="2566437" cy="496411"/>
          </a:xfrm>
          <a:prstGeom prst="rect">
            <a:avLst/>
          </a:prstGeom>
        </p:spPr>
        <p:txBody>
          <a:bodyPr vert="horz" lIns="91440" tIns="45720" rIns="0" bIns="45720" rtlCol="0" anchor="t"/>
          <a:lstStyle>
            <a:lvl1pPr algn="r">
              <a:defRPr sz="1200">
                <a:latin typeface="Noto Sans" panose="020B0502040504020204" pitchFamily="34"/>
                <a:ea typeface="Noto Sans" panose="020B0502040504020204" pitchFamily="34"/>
                <a:cs typeface="Noto Sans" panose="020B0502040504020204" pitchFamily="34"/>
              </a:defRPr>
            </a:lvl1pPr>
          </a:lstStyle>
          <a:p>
            <a:fld id="{658E930A-5398-49B6-87A7-9857631F53A7}" type="slidenum">
              <a:rPr lang="de-CH" smtClean="0"/>
              <a:pPr/>
              <a:t>‹Nr.›</a:t>
            </a:fld>
            <a:endParaRPr lang="de-CH" dirty="0"/>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2pPr>
    <a:lvl3pPr marL="9144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3pPr>
    <a:lvl4pPr marL="13716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4pPr>
    <a:lvl5pPr marL="18288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200" b="0" i="0" u="none" strike="noStrike" kern="1200" cap="none" spc="0" normalizeH="0" baseline="0" noProof="0" dirty="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45431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057913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8.sv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p:nvPr>
        </p:nvSpPr>
        <p:spPr>
          <a:xfrm>
            <a:off x="431540" y="349805"/>
            <a:ext cx="7631633" cy="640150"/>
          </a:xfrm>
        </p:spPr>
        <p:txBody>
          <a:bodyPr>
            <a:noAutofit/>
          </a:bodyPr>
          <a:lstStyle>
            <a:lvl1pPr marL="0" indent="0">
              <a:buFont typeface="Arial" panose="020B0604020202020204" pitchFamily="34" charset="0"/>
              <a:buNone/>
              <a:defRPr baseline="0">
                <a:latin typeface="Noto Sans" panose="020B0502040504020204" pitchFamily="34"/>
                <a:ea typeface="Noto Sans" panose="020B0502040504020204" pitchFamily="34"/>
                <a:cs typeface="Noto Sans" panose="020B0502040504020204" pitchFamily="34"/>
              </a:defRPr>
            </a:lvl1pPr>
          </a:lstStyle>
          <a:p>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0" name="Inhaltsplatzhalter 2">
            <a:extLst>
              <a:ext uri="{FF2B5EF4-FFF2-40B4-BE49-F238E27FC236}">
                <a16:creationId xmlns:a16="http://schemas.microsoft.com/office/drawing/2014/main" id="{B67183BC-26B0-4B55-9C68-53EB4258FF86}"/>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9331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yout X-Layer red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381"/>
            <a:ext cx="9144000" cy="2570957"/>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B101405-171A-47D3-80F6-59DD566FB83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1"/>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2"/>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8378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CED87DCB-6932-4D0D-A9D7-75361A3F35A0}"/>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371"/>
            <a:ext cx="647700" cy="215756"/>
          </a:xfrm>
          <a:prstGeom prst="rect">
            <a:avLst/>
          </a:prstGeom>
        </p:spPr>
      </p:pic>
    </p:spTree>
    <p:extLst>
      <p:ext uri="{BB962C8B-B14F-4D97-AF65-F5344CB8AC3E}">
        <p14:creationId xmlns:p14="http://schemas.microsoft.com/office/powerpoint/2010/main" val="289306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9E0FD41E-F95D-40EB-B276-C7C239E3593B}"/>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3578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4" name="Title 1">
            <a:extLst>
              <a:ext uri="{FF2B5EF4-FFF2-40B4-BE49-F238E27FC236}">
                <a16:creationId xmlns:a16="http://schemas.microsoft.com/office/drawing/2014/main" id="{D854C64F-741A-4E32-BAA4-B7FA133FA5A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23922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5882"/>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3686E557-EE99-46ED-A374-3D44A287936D}"/>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5153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51559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90165"/>
            <a:ext cx="9144000" cy="266350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1" name="Title 1">
            <a:extLst>
              <a:ext uri="{FF2B5EF4-FFF2-40B4-BE49-F238E27FC236}">
                <a16:creationId xmlns:a16="http://schemas.microsoft.com/office/drawing/2014/main" id="{BBFFADE9-879E-4F1E-A905-25BFF7528DC3}"/>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2" name="Rectangle 11">
            <a:extLst>
              <a:ext uri="{FF2B5EF4-FFF2-40B4-BE49-F238E27FC236}">
                <a16:creationId xmlns:a16="http://schemas.microsoft.com/office/drawing/2014/main" id="{F95EB810-656D-40D5-AE8F-0C2CE2831D36}"/>
              </a:ext>
            </a:extLst>
          </p:cNvPr>
          <p:cNvSpPr/>
          <p:nvPr userDrawn="1"/>
        </p:nvSpPr>
        <p:spPr>
          <a:xfrm>
            <a:off x="0" y="4913757"/>
            <a:ext cx="1809750" cy="23450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14052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9996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8230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431540" y="349805"/>
            <a:ext cx="7631633" cy="640150"/>
          </a:xfrm>
        </p:spPr>
        <p:txBody>
          <a:bodyPr/>
          <a:lstStyle>
            <a:lvl1pPr>
              <a:defRPr b="1">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Title 1">
            <a:extLst>
              <a:ext uri="{FF2B5EF4-FFF2-40B4-BE49-F238E27FC236}">
                <a16:creationId xmlns:a16="http://schemas.microsoft.com/office/drawing/2014/main" id="{94CC890A-2743-4B45-B32F-9FA01F230C2C}"/>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13155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4" descr="A picture containing sky, outdoor, building, city&#10;&#10;Description automatically generated">
            <a:extLst>
              <a:ext uri="{FF2B5EF4-FFF2-40B4-BE49-F238E27FC236}">
                <a16:creationId xmlns:a16="http://schemas.microsoft.com/office/drawing/2014/main" id="{9D7E48E7-EDC7-442B-BFAC-7F73EAC41A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flipH="1">
            <a:off x="0" y="1735"/>
            <a:ext cx="9144000" cy="5146527"/>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6BDE9167-DBF6-741E-6C9E-99A347E4C790}"/>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3945491-AB3C-53EA-98B6-3124997E5C67}"/>
              </a:ext>
            </a:extLst>
          </p:cNvPr>
          <p:cNvSpPr txBox="1"/>
          <p:nvPr userDrawn="1"/>
        </p:nvSpPr>
        <p:spPr>
          <a:xfrm>
            <a:off x="7292622" y="4752270"/>
            <a:ext cx="1851378" cy="153888"/>
          </a:xfrm>
          <a:prstGeom prst="rect">
            <a:avLst/>
          </a:prstGeom>
          <a:noFill/>
        </p:spPr>
        <p:txBody>
          <a:bodyPr wrap="square" lIns="0" tIns="0" rIns="0" bIns="0" rtlCol="0">
            <a:spAutoFit/>
          </a:bodyPr>
          <a:lstStyle/>
          <a:p>
            <a:r>
              <a:rPr lang="de-DE" sz="1000" dirty="0" err="1">
                <a:solidFill>
                  <a:schemeClr val="bg1"/>
                </a:solidFill>
                <a:latin typeface="Noto Sans" panose="020B0502040504020204" pitchFamily="34" charset="0"/>
              </a:rPr>
              <a:t>StartHack</a:t>
            </a:r>
            <a:r>
              <a:rPr lang="de-DE" sz="1000" dirty="0">
                <a:solidFill>
                  <a:schemeClr val="bg1"/>
                </a:solidFill>
                <a:latin typeface="Noto Sans" panose="020B0502040504020204" pitchFamily="34" charset="0"/>
              </a:rPr>
              <a:t> 2023 | 24.03.2023 </a:t>
            </a:r>
          </a:p>
        </p:txBody>
      </p:sp>
    </p:spTree>
    <p:extLst>
      <p:ext uri="{BB962C8B-B14F-4D97-AF65-F5344CB8AC3E}">
        <p14:creationId xmlns:p14="http://schemas.microsoft.com/office/powerpoint/2010/main" val="24027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1F299-195D-48A0-B3F9-D3FD0DEBCBF6}"/>
              </a:ext>
            </a:extLst>
          </p:cNvPr>
          <p:cNvPicPr>
            <a:picLocks noChangeAspect="1"/>
          </p:cNvPicPr>
          <p:nvPr userDrawn="1"/>
        </p:nvPicPr>
        <p:blipFill>
          <a:blip r:embed="rId2">
            <a:extLst>
              <a:ext uri="{28A0092B-C50C-407E-A947-70E740481C1C}">
                <a14:useLocalDpi xmlns:a14="http://schemas.microsoft.com/office/drawing/2010/main"/>
              </a:ext>
            </a:extLst>
          </a:blip>
          <a:srcRect t="7773" b="7773"/>
          <a:stretch/>
        </p:blipFill>
        <p:spPr>
          <a:xfrm>
            <a:off x="0" y="-4"/>
            <a:ext cx="9144000" cy="5148267"/>
          </a:xfrm>
          <a:prstGeom prst="rect">
            <a:avLst/>
          </a:prstGeom>
        </p:spPr>
      </p:pic>
      <p:pic>
        <p:nvPicPr>
          <p:cNvPr id="8" name="Picture 2">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58097" y="302284"/>
            <a:ext cx="649287" cy="178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3BCEA2-8942-4558-99F0-E3025FBBEDF3}"/>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
        <p:nvSpPr>
          <p:cNvPr id="4" name="Textfeld 3">
            <a:extLst>
              <a:ext uri="{FF2B5EF4-FFF2-40B4-BE49-F238E27FC236}">
                <a16:creationId xmlns:a16="http://schemas.microsoft.com/office/drawing/2014/main" id="{4CEC4152-2B38-BA6E-B2D4-39FBCE6A0E90}"/>
              </a:ext>
            </a:extLst>
          </p:cNvPr>
          <p:cNvSpPr txBox="1"/>
          <p:nvPr userDrawn="1"/>
        </p:nvSpPr>
        <p:spPr>
          <a:xfrm>
            <a:off x="7292622" y="4752270"/>
            <a:ext cx="1851378" cy="153888"/>
          </a:xfrm>
          <a:prstGeom prst="rect">
            <a:avLst/>
          </a:prstGeom>
          <a:noFill/>
        </p:spPr>
        <p:txBody>
          <a:bodyPr wrap="square" lIns="0" tIns="0" rIns="0" bIns="0" rtlCol="0">
            <a:spAutoFit/>
          </a:bodyPr>
          <a:lstStyle/>
          <a:p>
            <a:r>
              <a:rPr lang="de-DE" sz="1000" dirty="0" err="1">
                <a:solidFill>
                  <a:schemeClr val="bg1"/>
                </a:solidFill>
                <a:latin typeface="Noto Sans" panose="020B0502040504020204" pitchFamily="34" charset="0"/>
              </a:rPr>
              <a:t>StartHack</a:t>
            </a:r>
            <a:r>
              <a:rPr lang="de-DE" sz="1000" dirty="0">
                <a:solidFill>
                  <a:schemeClr val="bg1"/>
                </a:solidFill>
                <a:latin typeface="Noto Sans" panose="020B0502040504020204" pitchFamily="34" charset="0"/>
              </a:rPr>
              <a:t> 2023 | 24.03.2023 </a:t>
            </a:r>
          </a:p>
        </p:txBody>
      </p:sp>
    </p:spTree>
    <p:extLst>
      <p:ext uri="{BB962C8B-B14F-4D97-AF65-F5344CB8AC3E}">
        <p14:creationId xmlns:p14="http://schemas.microsoft.com/office/powerpoint/2010/main" val="151086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A picture containing water, scene, overlooking, day&#10;&#10;Description automatically generated">
            <a:extLst>
              <a:ext uri="{FF2B5EF4-FFF2-40B4-BE49-F238E27FC236}">
                <a16:creationId xmlns:a16="http://schemas.microsoft.com/office/drawing/2014/main" id="{698F41E8-973C-427C-BF7B-5976EF5CEA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00" b="10447"/>
          <a:stretch/>
        </p:blipFill>
        <p:spPr>
          <a:xfrm>
            <a:off x="-1" y="-3"/>
            <a:ext cx="9144001" cy="5148266"/>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C7CCCB-2A09-440E-9A8E-287583D267D5}"/>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
        <p:nvSpPr>
          <p:cNvPr id="4" name="Textfeld 3">
            <a:extLst>
              <a:ext uri="{FF2B5EF4-FFF2-40B4-BE49-F238E27FC236}">
                <a16:creationId xmlns:a16="http://schemas.microsoft.com/office/drawing/2014/main" id="{3FC904AB-9A78-0ECB-6A4A-98C18ED6CFDA}"/>
              </a:ext>
            </a:extLst>
          </p:cNvPr>
          <p:cNvSpPr txBox="1"/>
          <p:nvPr userDrawn="1"/>
        </p:nvSpPr>
        <p:spPr>
          <a:xfrm>
            <a:off x="7292622" y="4752270"/>
            <a:ext cx="1851378" cy="153888"/>
          </a:xfrm>
          <a:prstGeom prst="rect">
            <a:avLst/>
          </a:prstGeom>
          <a:noFill/>
        </p:spPr>
        <p:txBody>
          <a:bodyPr wrap="square" lIns="0" tIns="0" rIns="0" bIns="0" rtlCol="0">
            <a:spAutoFit/>
          </a:bodyPr>
          <a:lstStyle/>
          <a:p>
            <a:r>
              <a:rPr lang="de-DE" sz="1000" dirty="0" err="1">
                <a:solidFill>
                  <a:schemeClr val="bg1"/>
                </a:solidFill>
                <a:latin typeface="Noto Sans" panose="020B0502040504020204" pitchFamily="34" charset="0"/>
              </a:rPr>
              <a:t>StartHack</a:t>
            </a:r>
            <a:r>
              <a:rPr lang="de-DE" sz="1000" dirty="0">
                <a:solidFill>
                  <a:schemeClr val="bg1"/>
                </a:solidFill>
                <a:latin typeface="Noto Sans" panose="020B0502040504020204" pitchFamily="34" charset="0"/>
              </a:rPr>
              <a:t> 2023 | 24.03.2023 </a:t>
            </a:r>
          </a:p>
        </p:txBody>
      </p:sp>
    </p:spTree>
    <p:extLst>
      <p:ext uri="{BB962C8B-B14F-4D97-AF65-F5344CB8AC3E}">
        <p14:creationId xmlns:p14="http://schemas.microsoft.com/office/powerpoint/2010/main" val="41063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1" name="Picture 10" descr="A few skyscrapers in a city&#10;&#10;Description automatically generated with low confidence">
            <a:extLst>
              <a:ext uri="{FF2B5EF4-FFF2-40B4-BE49-F238E27FC236}">
                <a16:creationId xmlns:a16="http://schemas.microsoft.com/office/drawing/2014/main" id="{92FEB541-F267-AB8F-99A7-A52BEC3539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1315" b="4232"/>
          <a:stretch/>
        </p:blipFill>
        <p:spPr>
          <a:xfrm>
            <a:off x="1" y="-2"/>
            <a:ext cx="9144000" cy="5148265"/>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3922462" y="-73274"/>
            <a:ext cx="5148264" cy="5294810"/>
          </a:xfrm>
          <a:prstGeom prst="rect">
            <a:avLst/>
          </a:prstGeom>
          <a:gradFill>
            <a:gsLst>
              <a:gs pos="100000">
                <a:srgbClr val="225074">
                  <a:alpha val="0"/>
                </a:srgbClr>
              </a:gs>
              <a:gs pos="0">
                <a:srgbClr val="225074">
                  <a:alpha val="65000"/>
                </a:srgbClr>
              </a:gs>
              <a:gs pos="74000">
                <a:srgbClr val="225074">
                  <a:alpha val="33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5CC8B0-8E88-4D5D-94BD-C641474D2BB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
        <p:nvSpPr>
          <p:cNvPr id="3" name="Textfeld 2">
            <a:extLst>
              <a:ext uri="{FF2B5EF4-FFF2-40B4-BE49-F238E27FC236}">
                <a16:creationId xmlns:a16="http://schemas.microsoft.com/office/drawing/2014/main" id="{3F21E161-1433-7CB9-5964-91A6B7298D22}"/>
              </a:ext>
            </a:extLst>
          </p:cNvPr>
          <p:cNvSpPr txBox="1"/>
          <p:nvPr userDrawn="1"/>
        </p:nvSpPr>
        <p:spPr>
          <a:xfrm>
            <a:off x="7292622" y="4752270"/>
            <a:ext cx="1851378" cy="153888"/>
          </a:xfrm>
          <a:prstGeom prst="rect">
            <a:avLst/>
          </a:prstGeom>
          <a:noFill/>
        </p:spPr>
        <p:txBody>
          <a:bodyPr wrap="square" lIns="0" tIns="0" rIns="0" bIns="0" rtlCol="0">
            <a:spAutoFit/>
          </a:bodyPr>
          <a:lstStyle/>
          <a:p>
            <a:r>
              <a:rPr lang="de-DE" sz="1000" dirty="0" err="1">
                <a:solidFill>
                  <a:schemeClr val="bg1"/>
                </a:solidFill>
                <a:latin typeface="Noto Sans" panose="020B0502040504020204" pitchFamily="34" charset="0"/>
              </a:rPr>
              <a:t>StartHack</a:t>
            </a:r>
            <a:r>
              <a:rPr lang="de-DE" sz="1000" dirty="0">
                <a:solidFill>
                  <a:schemeClr val="bg1"/>
                </a:solidFill>
                <a:latin typeface="Noto Sans" panose="020B0502040504020204" pitchFamily="34" charset="0"/>
              </a:rPr>
              <a:t> 2023 | 24.03.2023 </a:t>
            </a:r>
          </a:p>
        </p:txBody>
      </p:sp>
    </p:spTree>
    <p:extLst>
      <p:ext uri="{BB962C8B-B14F-4D97-AF65-F5344CB8AC3E}">
        <p14:creationId xmlns:p14="http://schemas.microsoft.com/office/powerpoint/2010/main" val="299305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0924382-609C-86F0-DFB8-93B05FD9F0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06" y="0"/>
            <a:ext cx="9163367" cy="5148263"/>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2009910" y="-2009905"/>
            <a:ext cx="5148264" cy="9168073"/>
          </a:xfrm>
          <a:prstGeom prst="rect">
            <a:avLst/>
          </a:prstGeom>
          <a:gradFill>
            <a:gsLst>
              <a:gs pos="100000">
                <a:srgbClr val="225074">
                  <a:alpha val="60000"/>
                </a:srgbClr>
              </a:gs>
              <a:gs pos="0">
                <a:srgbClr val="225074">
                  <a:alpha val="70000"/>
                </a:srgbClr>
              </a:gs>
              <a:gs pos="74000">
                <a:srgbClr val="225074">
                  <a:alpha val="70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4F708C-E6A2-447B-9232-AF925B828F7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
        <p:nvSpPr>
          <p:cNvPr id="3" name="Textfeld 2">
            <a:extLst>
              <a:ext uri="{FF2B5EF4-FFF2-40B4-BE49-F238E27FC236}">
                <a16:creationId xmlns:a16="http://schemas.microsoft.com/office/drawing/2014/main" id="{9EBD3B9F-E53B-046A-5E32-C427E70B525C}"/>
              </a:ext>
            </a:extLst>
          </p:cNvPr>
          <p:cNvSpPr txBox="1"/>
          <p:nvPr userDrawn="1"/>
        </p:nvSpPr>
        <p:spPr>
          <a:xfrm>
            <a:off x="7292622" y="4752270"/>
            <a:ext cx="1851378" cy="153888"/>
          </a:xfrm>
          <a:prstGeom prst="rect">
            <a:avLst/>
          </a:prstGeom>
          <a:noFill/>
        </p:spPr>
        <p:txBody>
          <a:bodyPr wrap="square" lIns="0" tIns="0" rIns="0" bIns="0" rtlCol="0">
            <a:spAutoFit/>
          </a:bodyPr>
          <a:lstStyle/>
          <a:p>
            <a:r>
              <a:rPr lang="de-DE" sz="1000" dirty="0" err="1">
                <a:solidFill>
                  <a:schemeClr val="bg1"/>
                </a:solidFill>
                <a:latin typeface="Noto Sans" panose="020B0502040504020204" pitchFamily="34" charset="0"/>
              </a:rPr>
              <a:t>StartHack</a:t>
            </a:r>
            <a:r>
              <a:rPr lang="de-DE" sz="1000" dirty="0">
                <a:solidFill>
                  <a:schemeClr val="bg1"/>
                </a:solidFill>
                <a:latin typeface="Noto Sans" panose="020B0502040504020204" pitchFamily="34" charset="0"/>
              </a:rPr>
              <a:t> 2023 | 24.03.2023 </a:t>
            </a:r>
          </a:p>
        </p:txBody>
      </p:sp>
    </p:spTree>
    <p:extLst>
      <p:ext uri="{BB962C8B-B14F-4D97-AF65-F5344CB8AC3E}">
        <p14:creationId xmlns:p14="http://schemas.microsoft.com/office/powerpoint/2010/main" val="23802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2" descr="\\cooper\Projects\SIX Group - officeatwork\Projects\PowerPoint\2015\Desktriptoren\SIX Innen.png">
            <a:extLst>
              <a:ext uri="{FF2B5EF4-FFF2-40B4-BE49-F238E27FC236}">
                <a16:creationId xmlns:a16="http://schemas.microsoft.com/office/drawing/2014/main" id="{6F92597E-0D88-2E3E-D6CC-6922B9DCC5A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F70CF-4BAE-49DE-8843-A1022DFB3D9F}"/>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0" y="-4"/>
            <a:ext cx="2861167" cy="5148000"/>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2" name="Picture 2" descr="\\cooper\Projects\SIX Group - officeatwork\Projects\PowerPoint\2015\Desktriptoren\SIX Innen.png">
            <a:extLst>
              <a:ext uri="{FF2B5EF4-FFF2-40B4-BE49-F238E27FC236}">
                <a16:creationId xmlns:a16="http://schemas.microsoft.com/office/drawing/2014/main" id="{CEE840AA-CFED-FF8D-A2D9-013B86B2E833}"/>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E44A85-5B97-4588-9DA2-D8B72678B77E}"/>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9060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descr="A view of a city at night&#10;&#10;Description automatically generated">
            <a:extLst>
              <a:ext uri="{FF2B5EF4-FFF2-40B4-BE49-F238E27FC236}">
                <a16:creationId xmlns:a16="http://schemas.microsoft.com/office/drawing/2014/main" id="{454195BE-875C-F7A3-69AA-04F34DA6B04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2863781" cy="514826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5" name="Graphic 4">
            <a:extLst>
              <a:ext uri="{FF2B5EF4-FFF2-40B4-BE49-F238E27FC236}">
                <a16:creationId xmlns:a16="http://schemas.microsoft.com/office/drawing/2014/main" id="{81477C3D-43B2-ED78-9B9F-F32BD6954B4B}"/>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7" name="TextBox 6">
            <a:extLst>
              <a:ext uri="{FF2B5EF4-FFF2-40B4-BE49-F238E27FC236}">
                <a16:creationId xmlns:a16="http://schemas.microsoft.com/office/drawing/2014/main" id="{6E86318C-34C0-4251-AE19-8CE34B896C34}"/>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328582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C42DED-EBA8-2760-7A2B-214BC631DE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382186" cy="514350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3" name="Graphic 2">
            <a:extLst>
              <a:ext uri="{FF2B5EF4-FFF2-40B4-BE49-F238E27FC236}">
                <a16:creationId xmlns:a16="http://schemas.microsoft.com/office/drawing/2014/main" id="{27117908-A1E6-7631-BEF5-7D8ED9BD17F8}"/>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6" name="TextBox 5">
            <a:extLst>
              <a:ext uri="{FF2B5EF4-FFF2-40B4-BE49-F238E27FC236}">
                <a16:creationId xmlns:a16="http://schemas.microsoft.com/office/drawing/2014/main" id="{06DE1EE7-59FB-4271-AE86-4115A5824F1C}"/>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pic>
        <p:nvPicPr>
          <p:cNvPr id="4" name="Picture 2" descr="\\cooper\Projects\SIX Group - officeatwork\Projects\PowerPoint\2015\Desktriptoren\SIX Innen.png">
            <a:extLst>
              <a:ext uri="{FF2B5EF4-FFF2-40B4-BE49-F238E27FC236}">
                <a16:creationId xmlns:a16="http://schemas.microsoft.com/office/drawing/2014/main" id="{35478235-F844-8BFA-AFFE-AB2BDFFE4B11}"/>
              </a:ext>
            </a:extLst>
          </p:cNvPr>
          <p:cNvPicPr>
            <a:picLocks noChangeAspect="1" noChangeArrowheads="1"/>
          </p:cNvPicPr>
          <p:nvPr userDrawn="1"/>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layer solid cover">
    <p:spTree>
      <p:nvGrpSpPr>
        <p:cNvPr id="1" name=""/>
        <p:cNvGrpSpPr/>
        <p:nvPr/>
      </p:nvGrpSpPr>
      <p:grpSpPr>
        <a:xfrm>
          <a:off x="0" y="0"/>
          <a:ext cx="0" cy="0"/>
          <a:chOff x="0" y="0"/>
          <a:chExt cx="0" cy="0"/>
        </a:xfrm>
      </p:grpSpPr>
      <p:sp>
        <p:nvSpPr>
          <p:cNvPr id="10" name="Untertitel 2" hidden="1">
            <a:extLst>
              <a:ext uri="{FF2B5EF4-FFF2-40B4-BE49-F238E27FC236}">
                <a16:creationId xmlns:a16="http://schemas.microsoft.com/office/drawing/2014/main" id="{9D00D0B2-B5D5-4200-A68A-383DEA6E4350}"/>
              </a:ext>
            </a:extLst>
          </p:cNvPr>
          <p:cNvSpPr txBox="1">
            <a:spLocks/>
          </p:cNvSpPr>
          <p:nvPr userDrawn="1">
            <p:custDataLst>
              <p:tags r:id="rId1"/>
            </p:custDataLst>
          </p:nvPr>
        </p:nvSpPr>
        <p:spPr>
          <a:xfrm>
            <a:off x="1475658" y="1322701"/>
            <a:ext cx="5670053" cy="685810"/>
          </a:xfrm>
          <a:prstGeom prst="rect">
            <a:avLst/>
          </a:prstGeom>
        </p:spPr>
        <p:txBody>
          <a:bodyPr vert="horz" lIns="0" tIns="0" rIns="0" bIns="0" rtlCol="0">
            <a:noAutofit/>
          </a:bodyPr>
          <a:lstStyle>
            <a:lvl1pPr marL="0" indent="0" algn="l" defTabSz="914400" rtl="0" eaLnBrk="1" latinLnBrk="0" hangingPunct="1">
              <a:lnSpc>
                <a:spcPct val="120000"/>
              </a:lnSpc>
              <a:spcBef>
                <a:spcPct val="20000"/>
              </a:spcBef>
              <a:buFont typeface="Arial" panose="020B0604020202020204" pitchFamily="34" charset="0"/>
              <a:buNone/>
              <a:defRPr lang="en-US" sz="1798" kern="120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2pPr>
            <a:lvl3pPr marL="913577"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3pPr>
            <a:lvl4pPr marL="1370366"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4pPr>
            <a:lvl5pPr marL="1827154"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5pPr>
            <a:lvl6pPr marL="2283943"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6pPr>
            <a:lvl7pPr marL="2740731"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7pPr>
            <a:lvl8pPr marL="3197520"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8pPr>
            <a:lvl9pPr marL="3654308"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9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pic>
        <p:nvPicPr>
          <p:cNvPr id="5" name="Picture 4">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9144000" cy="5148207"/>
          </a:xfrm>
          <a:prstGeom prst="rect">
            <a:avLst/>
          </a:prstGeom>
          <a:noFill/>
          <a:ln>
            <a:noFill/>
          </a:ln>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2"/>
            </p:custDataLst>
          </p:nvPr>
        </p:nvSpPr>
        <p:spPr>
          <a:xfrm>
            <a:off x="1475656" y="2993539"/>
            <a:ext cx="3096344" cy="372680"/>
          </a:xfrm>
        </p:spPr>
        <p:txBody>
          <a:bodyPr wrap="none" lIns="0" rIns="0">
            <a:noAutofit/>
          </a:bodyPr>
          <a:lstStyle>
            <a:lvl1pPr marL="0" indent="0">
              <a:buFontTx/>
              <a:buNone/>
              <a:defRPr sz="1399" baseline="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431800" y="407748"/>
            <a:ext cx="1043856" cy="347720"/>
          </a:xfrm>
          <a:prstGeom prst="rect">
            <a:avLst/>
          </a:prstGeom>
        </p:spPr>
      </p:pic>
      <p:sp>
        <p:nvSpPr>
          <p:cNvPr id="2" name="Title 1"/>
          <p:cNvSpPr>
            <a:spLocks noGrp="1"/>
          </p:cNvSpPr>
          <p:nvPr>
            <p:ph type="title" hasCustomPrompt="1"/>
          </p:nvPr>
        </p:nvSpPr>
        <p:spPr>
          <a:xfrm>
            <a:off x="1475656" y="1667579"/>
            <a:ext cx="5670055" cy="640150"/>
          </a:xfrm>
        </p:spPr>
        <p:txBody>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r>
              <a:rPr lang="en-GB" sz="4000" b="1" dirty="0">
                <a:latin typeface="Noto Serif" panose="020B0502040504020204" pitchFamily="34" charset="0"/>
              </a:rPr>
              <a:t>Add a title here</a:t>
            </a:r>
            <a:endParaRPr lang="en-US" sz="4000" b="1" dirty="0">
              <a:latin typeface="Noto Serif" panose="020B0502040504020204" pitchFamily="34" charset="0"/>
            </a:endParaRPr>
          </a:p>
        </p:txBody>
      </p:sp>
    </p:spTree>
    <p:extLst>
      <p:ext uri="{BB962C8B-B14F-4D97-AF65-F5344CB8AC3E}">
        <p14:creationId xmlns:p14="http://schemas.microsoft.com/office/powerpoint/2010/main" val="36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048D49-0281-4E08-8118-289C9A085D26}"/>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693" r="58924" b="1"/>
          <a:stretch/>
        </p:blipFill>
        <p:spPr bwMode="gray">
          <a:xfrm>
            <a:off x="431801" y="407748"/>
            <a:ext cx="549006" cy="182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101E65B-A3F6-4A5A-9D02-19861BF9416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
            <a:ext cx="2863780" cy="5148264"/>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3638BD90-4C0C-40B1-9645-651D92AE5699}"/>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82225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E5E44CCF-2489-423E-9648-BB50DC6155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2574131"/>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5DAD-26C6-918A-0777-46D40FAF99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2574130"/>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EFC3555-5920-45A1-BFF9-BFA0671D002A}"/>
              </a:ext>
            </a:extLst>
          </p:cNvPr>
          <p:cNvGraphicFramePr>
            <a:graphicFrameLocks noChangeAspect="1"/>
          </p:cNvGraphicFramePr>
          <p:nvPr userDrawn="1">
            <p:custDataLst>
              <p:tags r:id="rId1"/>
            </p:custDataLst>
            <p:extLst>
              <p:ext uri="{D42A27DB-BD31-4B8C-83A1-F6EECF244321}">
                <p14:modId xmlns:p14="http://schemas.microsoft.com/office/powerpoint/2010/main" val="4056940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EEFC3555-5920-45A1-BFF9-BFA0671D0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375AAF7-B345-4760-A83F-1174AAAD9BB7}"/>
              </a:ext>
            </a:extLst>
          </p:cNvPr>
          <p:cNvSpPr txBox="1"/>
          <p:nvPr userDrawn="1"/>
        </p:nvSpPr>
        <p:spPr>
          <a:xfrm>
            <a:off x="431540" y="1055688"/>
            <a:ext cx="6883660" cy="3344374"/>
          </a:xfrm>
          <a:prstGeom prst="rect">
            <a:avLst/>
          </a:prstGeom>
          <a:noFill/>
        </p:spPr>
        <p:txBody>
          <a:bodyPr wrap="square" lIns="0" tIns="0" rIns="0" bIns="0" rtlCol="0">
            <a:noAutofit/>
          </a:bodyPr>
          <a:lstStyle/>
          <a:p>
            <a:pPr marL="0" indent="0" algn="l">
              <a:lnSpc>
                <a:spcPct val="114000"/>
              </a:lnSpc>
              <a:spcBef>
                <a:spcPts val="240"/>
              </a:spcBef>
              <a:spcAft>
                <a:spcPts val="1200"/>
              </a:spcAft>
              <a:buNone/>
            </a:pPr>
            <a:r>
              <a:rPr lang="en-US" sz="850" dirty="0">
                <a:solidFill>
                  <a:srgbClr val="4E4E4E"/>
                </a:solidFill>
              </a:rPr>
              <a:t>This material has been prepared by SIX Group Ltd, its subsidiaries, affiliates and/or their branches (together, “SIX”) for the exclusive </a:t>
            </a:r>
            <a:br>
              <a:rPr lang="en-US" sz="850" dirty="0">
                <a:solidFill>
                  <a:srgbClr val="4E4E4E"/>
                </a:solidFill>
              </a:rPr>
            </a:br>
            <a:r>
              <a:rPr lang="en-US" sz="850" dirty="0">
                <a:solidFill>
                  <a:srgbClr val="4E4E4E"/>
                </a:solidFill>
              </a:rPr>
              <a:t>use of the persons to whom SIX delivers this material. This material or any of its content is not to be construed as a binding agreement, recommendation, investment advice, solicitation, invitation or offer to buy or sell financial information, products, solutions or services. It is solely for information purposes and is subject to change without notice at any time. SIX is under no obligation to update, revise or keep current the content of this material. No representation, warranty, guarantee or undertaking – express or implied – is or will be given by SIX as to the accuracy, completeness, sufficiency, suitability or reliability of the content of this material. Neither SIX nor any </a:t>
            </a:r>
            <a:br>
              <a:rPr lang="en-US" sz="850" dirty="0">
                <a:solidFill>
                  <a:srgbClr val="4E4E4E"/>
                </a:solidFill>
              </a:rPr>
            </a:br>
            <a:r>
              <a:rPr lang="en-US" sz="850" dirty="0">
                <a:solidFill>
                  <a:srgbClr val="4E4E4E"/>
                </a:solidFill>
              </a:rPr>
              <a:t>of its directors, officers, employees, representatives or agents accept any liability for any loss, damage or injury arising out of or in relation to this material. This material is property of SIX and may not be printed, copied, reproduced, published, passed on, disclosed or distributed in any form without the express prior written consent of SIX. </a:t>
            </a:r>
          </a:p>
          <a:p>
            <a:pPr marL="0" indent="0" algn="l">
              <a:lnSpc>
                <a:spcPct val="114000"/>
              </a:lnSpc>
              <a:spcBef>
                <a:spcPts val="240"/>
              </a:spcBef>
              <a:spcAft>
                <a:spcPts val="1200"/>
              </a:spcAft>
              <a:buNone/>
            </a:pPr>
            <a:br>
              <a:rPr lang="en-US" sz="850" dirty="0">
                <a:solidFill>
                  <a:srgbClr val="4E4E4E"/>
                </a:solidFill>
              </a:rPr>
            </a:br>
            <a:r>
              <a:rPr lang="en-US" sz="850" dirty="0">
                <a:solidFill>
                  <a:srgbClr val="4E4E4E"/>
                </a:solidFill>
              </a:rPr>
              <a:t>© 2023 SIX Group Ltd. All rights reserved.</a:t>
            </a:r>
          </a:p>
        </p:txBody>
      </p:sp>
      <p:sp>
        <p:nvSpPr>
          <p:cNvPr id="8" name="TextBox 7">
            <a:extLst>
              <a:ext uri="{FF2B5EF4-FFF2-40B4-BE49-F238E27FC236}">
                <a16:creationId xmlns:a16="http://schemas.microsoft.com/office/drawing/2014/main" id="{E8F7BBB1-5FE6-4748-82F0-9E8B899B3934}"/>
              </a:ext>
            </a:extLst>
          </p:cNvPr>
          <p:cNvSpPr txBox="1"/>
          <p:nvPr userDrawn="1"/>
        </p:nvSpPr>
        <p:spPr>
          <a:xfrm>
            <a:off x="431541" y="336550"/>
            <a:ext cx="6664828" cy="647700"/>
          </a:xfrm>
          <a:prstGeom prst="rect">
            <a:avLst/>
          </a:prstGeom>
          <a:noFill/>
        </p:spPr>
        <p:txBody>
          <a:bodyPr wrap="square" lIns="0" tIns="0" rIns="0" bIns="0" rtlCol="0">
            <a:noAutofit/>
          </a:bodyPr>
          <a:lstStyle/>
          <a:p>
            <a:pPr algn="l"/>
            <a:r>
              <a:rPr lang="en-US" sz="1800" b="1" dirty="0">
                <a:solidFill>
                  <a:srgbClr val="4E4E4E"/>
                </a:solidFill>
              </a:rPr>
              <a:t>Disclaimer</a:t>
            </a:r>
            <a:endParaRPr lang="en-US" sz="1800" b="1" dirty="0">
              <a:solidFill>
                <a:srgbClr val="4E4E4E"/>
              </a:solidFill>
              <a:latin typeface="Noto Sans" panose="020B0502040504020204" pitchFamily="34" charset="0"/>
            </a:endParaRPr>
          </a:p>
        </p:txBody>
      </p:sp>
      <p:pic>
        <p:nvPicPr>
          <p:cNvPr id="10" name="Picture 2" descr="\\cooper\Projects\SIX Group - officeatwork\Projects\PowerPoint\2015\Desktriptoren\SIX Innen.png">
            <a:extLst>
              <a:ext uri="{FF2B5EF4-FFF2-40B4-BE49-F238E27FC236}">
                <a16:creationId xmlns:a16="http://schemas.microsoft.com/office/drawing/2014/main" id="{E53406B6-0BCA-4C7B-ADD4-C4AE8BB232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7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TextBox 58">
            <a:extLst>
              <a:ext uri="{FF2B5EF4-FFF2-40B4-BE49-F238E27FC236}">
                <a16:creationId xmlns:a16="http://schemas.microsoft.com/office/drawing/2014/main" id="{52487E76-C66A-1150-C76E-29401D68C297}"/>
              </a:ext>
            </a:extLst>
          </p:cNvPr>
          <p:cNvSpPr txBox="1"/>
          <p:nvPr userDrawn="1"/>
        </p:nvSpPr>
        <p:spPr bwMode="gray">
          <a:xfrm>
            <a:off x="2697963" y="1757187"/>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Benefits</a:t>
            </a:r>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1" name="TextBox 59">
            <a:extLst>
              <a:ext uri="{FF2B5EF4-FFF2-40B4-BE49-F238E27FC236}">
                <a16:creationId xmlns:a16="http://schemas.microsoft.com/office/drawing/2014/main" id="{C3BCCB25-14BF-7A21-B592-D17D296E2E2B}"/>
              </a:ext>
            </a:extLst>
          </p:cNvPr>
          <p:cNvSpPr txBox="1"/>
          <p:nvPr userDrawn="1"/>
        </p:nvSpPr>
        <p:spPr bwMode="gray">
          <a:xfrm>
            <a:off x="480429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Use Cases &amp; Delivery</a:t>
            </a:r>
          </a:p>
        </p:txBody>
      </p:sp>
      <p:sp>
        <p:nvSpPr>
          <p:cNvPr id="12" name="TextBox 37">
            <a:extLst>
              <a:ext uri="{FF2B5EF4-FFF2-40B4-BE49-F238E27FC236}">
                <a16:creationId xmlns:a16="http://schemas.microsoft.com/office/drawing/2014/main" id="{3472CE58-1193-7D47-6EBB-970E5F34BA04}"/>
              </a:ext>
            </a:extLst>
          </p:cNvPr>
          <p:cNvSpPr txBox="1"/>
          <p:nvPr userDrawn="1"/>
        </p:nvSpPr>
        <p:spPr bwMode="gray">
          <a:xfrm>
            <a:off x="66682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Key Features</a:t>
            </a:r>
          </a:p>
        </p:txBody>
      </p: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36252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5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2381"/>
            <a:ext cx="9141291" cy="5143500"/>
          </a:xfrm>
          <a:prstGeom prst="rect">
            <a:avLst/>
          </a:prstGeom>
        </p:spPr>
      </p:pic>
      <p:sp>
        <p:nvSpPr>
          <p:cNvPr id="5" name="Textplatzhalter 64">
            <a:extLst>
              <a:ext uri="{FF2B5EF4-FFF2-40B4-BE49-F238E27FC236}">
                <a16:creationId xmlns:a16="http://schemas.microsoft.com/office/drawing/2014/main" id="{30A986E2-EBB1-442C-AA73-3AF5BBE311C7}"/>
              </a:ext>
            </a:extLst>
          </p:cNvPr>
          <p:cNvSpPr>
            <a:spLocks noGrp="1"/>
          </p:cNvSpPr>
          <p:nvPr>
            <p:ph type="body" sz="quarter" idx="11" hasCustomPrompt="1"/>
            <p:custDataLst>
              <p:tags r:id="rId1"/>
            </p:custDataLst>
          </p:nvPr>
        </p:nvSpPr>
        <p:spPr>
          <a:xfrm>
            <a:off x="1475656" y="2993539"/>
            <a:ext cx="3096344" cy="372680"/>
          </a:xfrm>
        </p:spPr>
        <p:txBody>
          <a:bodyPr wrap="none" lIns="0" rIns="0">
            <a:noAutofit/>
          </a:bodyPr>
          <a:lstStyle>
            <a:lvl1pPr marL="0" indent="0">
              <a:buFontTx/>
              <a:buNone/>
              <a:defRPr sz="1399" baseline="0">
                <a:solidFill>
                  <a:srgbClr val="000000"/>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6" name="Titel 1">
            <a:extLst>
              <a:ext uri="{FF2B5EF4-FFF2-40B4-BE49-F238E27FC236}">
                <a16:creationId xmlns:a16="http://schemas.microsoft.com/office/drawing/2014/main" id="{BAA957BA-4C4D-4913-8338-1675B038D993}"/>
              </a:ext>
            </a:extLst>
          </p:cNvPr>
          <p:cNvSpPr>
            <a:spLocks noGrp="1"/>
          </p:cNvSpPr>
          <p:nvPr>
            <p:ph type="ctrTitle" hasCustomPrompt="1"/>
            <p:custDataLst>
              <p:tags r:id="rId2"/>
            </p:custDataLst>
          </p:nvPr>
        </p:nvSpPr>
        <p:spPr>
          <a:xfrm>
            <a:off x="1475658" y="1383661"/>
            <a:ext cx="5670053" cy="924068"/>
          </a:xfrm>
          <a:prstGeom prst="rect">
            <a:avLst/>
          </a:prstGeom>
        </p:spPr>
        <p:txBody>
          <a:bodyPr lIns="0" tIns="0" rIns="0" bIns="0"/>
          <a:lstStyle>
            <a:lvl1pPr>
              <a:defRPr sz="2997" b="1">
                <a:solidFill>
                  <a:srgbClr val="000000"/>
                </a:solidFill>
                <a:latin typeface="Noto Serif" panose="02020502060505020204" pitchFamily="18"/>
                <a:ea typeface="Noto Serif" panose="02020502060505020204" pitchFamily="18"/>
                <a:cs typeface="Noto Serif" panose="02020502060505020204" pitchFamily="18"/>
              </a:defRPr>
            </a:lvl1pPr>
          </a:lstStyle>
          <a:p>
            <a:r>
              <a:rPr lang="en-GB" noProof="0"/>
              <a:t>Add a title here</a:t>
            </a:r>
            <a:endParaRPr lang="en-US" noProof="0"/>
          </a:p>
        </p:txBody>
      </p:sp>
      <p:sp>
        <p:nvSpPr>
          <p:cNvPr id="7" name="Untertitel 2">
            <a:extLst>
              <a:ext uri="{FF2B5EF4-FFF2-40B4-BE49-F238E27FC236}">
                <a16:creationId xmlns:a16="http://schemas.microsoft.com/office/drawing/2014/main" id="{16C795E0-EFF9-4947-A3ED-405130730649}"/>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8" name="Picture 7">
            <a:extLst>
              <a:ext uri="{FF2B5EF4-FFF2-40B4-BE49-F238E27FC236}">
                <a16:creationId xmlns:a16="http://schemas.microsoft.com/office/drawing/2014/main" id="{CB29529F-70CB-4D1D-96F3-0CCDBB93C7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1801" y="413138"/>
            <a:ext cx="1043856" cy="290231"/>
          </a:xfrm>
          <a:prstGeom prst="rect">
            <a:avLst/>
          </a:prstGeom>
        </p:spPr>
      </p:pic>
    </p:spTree>
    <p:extLst>
      <p:ext uri="{BB962C8B-B14F-4D97-AF65-F5344CB8AC3E}">
        <p14:creationId xmlns:p14="http://schemas.microsoft.com/office/powerpoint/2010/main" val="11360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7E112EED-374F-4593-8210-1F651B06CDA8}"/>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7DDC88A9-F6DD-4FD2-A8C4-3A88D5EF7941}"/>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45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1DBD9DDB-635C-4A05-85A5-72BCC1756EF0}"/>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5C678C02-E2A3-471C-BEE9-43A73A7356AF}"/>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22199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74A8C6-D784-4E10-892C-AD4B98EE232B}"/>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9" name="Inhaltsplatzhalter 2">
            <a:extLst>
              <a:ext uri="{FF2B5EF4-FFF2-40B4-BE49-F238E27FC236}">
                <a16:creationId xmlns:a16="http://schemas.microsoft.com/office/drawing/2014/main" id="{CD461FB0-64B3-47B3-9032-0A58F84DB720}"/>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2" name="Picture 2" descr="\\cooper\Projects\SIX Group - officeatwork\Projects\PowerPoint\2015\Desktriptoren\SIX Innen.png">
            <a:extLst>
              <a:ext uri="{FF2B5EF4-FFF2-40B4-BE49-F238E27FC236}">
                <a16:creationId xmlns:a16="http://schemas.microsoft.com/office/drawing/2014/main" id="{82E73C94-F4A6-DF7C-F7BF-B6D870792C3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11" name="Title 1">
            <a:extLst>
              <a:ext uri="{FF2B5EF4-FFF2-40B4-BE49-F238E27FC236}">
                <a16:creationId xmlns:a16="http://schemas.microsoft.com/office/drawing/2014/main" id="{C244BC3A-B508-47DB-AAA8-E753B543854D}"/>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12" name="Inhaltsplatzhalter 2">
            <a:extLst>
              <a:ext uri="{FF2B5EF4-FFF2-40B4-BE49-F238E27FC236}">
                <a16:creationId xmlns:a16="http://schemas.microsoft.com/office/drawing/2014/main" id="{CCE84961-FAD6-4BEF-ABCD-CCF4DC22B9ED}"/>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4289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441" cy="5145826"/>
          </a:xfrm>
          <a:prstGeom prst="rect">
            <a:avLst/>
          </a:prstGeom>
          <a:noFill/>
          <a:ln>
            <a:noFill/>
          </a:ln>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sp>
        <p:nvSpPr>
          <p:cNvPr id="8" name="Text Placeholder 7">
            <a:extLst>
              <a:ext uri="{FF2B5EF4-FFF2-40B4-BE49-F238E27FC236}">
                <a16:creationId xmlns:a16="http://schemas.microsoft.com/office/drawing/2014/main" id="{E2E21024-AF43-4789-8353-63976F982B33}"/>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57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E63198-9136-4A30-91B9-CC38C430E7E6}"/>
              </a:ext>
            </a:extLst>
          </p:cNvPr>
          <p:cNvGraphicFramePr>
            <a:graphicFrameLocks noChangeAspect="1"/>
          </p:cNvGraphicFramePr>
          <p:nvPr userDrawn="1">
            <p:custDataLst>
              <p:tags r:id="rId38"/>
            </p:custDataLst>
            <p:extLst>
              <p:ext uri="{D42A27DB-BD31-4B8C-83A1-F6EECF244321}">
                <p14:modId xmlns:p14="http://schemas.microsoft.com/office/powerpoint/2010/main" val="125896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73" imgH="476" progId="TCLayout.ActiveDocument.1">
                  <p:embed/>
                </p:oleObj>
              </mc:Choice>
              <mc:Fallback>
                <p:oleObj name="think-cell Slide" r:id="rId43" imgW="473" imgH="476" progId="TCLayout.ActiveDocument.1">
                  <p:embed/>
                  <p:pic>
                    <p:nvPicPr>
                      <p:cNvPr id="6" name="Object 5" hidden="1">
                        <a:extLst>
                          <a:ext uri="{FF2B5EF4-FFF2-40B4-BE49-F238E27FC236}">
                            <a16:creationId xmlns:a16="http://schemas.microsoft.com/office/drawing/2014/main" id="{61E63198-9136-4A30-91B9-CC38C430E7E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E2BEA90-BE02-4B84-813D-E404A20D7FDD}"/>
              </a:ext>
            </a:extLst>
          </p:cNvPr>
          <p:cNvSpPr/>
          <p:nvPr userDrawn="1">
            <p:custDataLst>
              <p:tags r:id="rId39"/>
            </p:custDataLst>
          </p:nvPr>
        </p:nvSpPr>
        <p:spPr>
          <a:xfrm>
            <a:off x="0" y="0"/>
            <a:ext cx="158750" cy="15875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de-CH" sz="219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elplatzhalter 1"/>
          <p:cNvSpPr>
            <a:spLocks noGrp="1"/>
          </p:cNvSpPr>
          <p:nvPr>
            <p:ph type="title"/>
            <p:custDataLst>
              <p:tags r:id="rId40"/>
            </p:custDataLst>
          </p:nvPr>
        </p:nvSpPr>
        <p:spPr>
          <a:xfrm>
            <a:off x="431540" y="341883"/>
            <a:ext cx="7632961" cy="640150"/>
          </a:xfrm>
          <a:prstGeom prst="rect">
            <a:avLst/>
          </a:prstGeom>
        </p:spPr>
        <p:txBody>
          <a:bodyPr vert="horz" lIns="0" tIns="0" rIns="0" bIns="0" rtlCol="0" anchor="t" anchorCtr="0">
            <a:noAutofit/>
          </a:bodyPr>
          <a:lstStyle/>
          <a:p>
            <a:r>
              <a:rPr lang="de-CH"/>
              <a:t>Edit </a:t>
            </a:r>
            <a:r>
              <a:rPr lang="de-CH" err="1"/>
              <a:t>master</a:t>
            </a:r>
            <a:r>
              <a:rPr lang="de-CH"/>
              <a:t> title </a:t>
            </a:r>
            <a:r>
              <a:rPr lang="de-CH" err="1"/>
              <a:t>format</a:t>
            </a:r>
            <a:endParaRPr lang="de-DE"/>
          </a:p>
        </p:txBody>
      </p:sp>
      <p:sp>
        <p:nvSpPr>
          <p:cNvPr id="3" name="Textplatzhalter 2"/>
          <p:cNvSpPr>
            <a:spLocks noGrp="1"/>
          </p:cNvSpPr>
          <p:nvPr>
            <p:ph type="body" idx="1"/>
            <p:custDataLst>
              <p:tags r:id="rId41"/>
            </p:custDataLst>
          </p:nvPr>
        </p:nvSpPr>
        <p:spPr>
          <a:xfrm>
            <a:off x="431540" y="1061202"/>
            <a:ext cx="7632960" cy="3456823"/>
          </a:xfrm>
          <a:prstGeom prst="rect">
            <a:avLst/>
          </a:prstGeom>
        </p:spPr>
        <p:txBody>
          <a:bodyPr vert="horz" lIns="0" tIns="0" rIns="0" bIns="0" rtlCol="0">
            <a:normAutofit/>
          </a:bodyPr>
          <a:lstStyle/>
          <a:p>
            <a:pPr lvl="0"/>
            <a:r>
              <a:rPr lang="en-US" dirty="0"/>
              <a:t>Edit Master text styles</a:t>
            </a:r>
          </a:p>
        </p:txBody>
      </p:sp>
      <p:sp>
        <p:nvSpPr>
          <p:cNvPr id="8" name="Foliennummernplatzhalter 3"/>
          <p:cNvSpPr>
            <a:spLocks noGrp="1"/>
          </p:cNvSpPr>
          <p:nvPr>
            <p:ph type="sldNum" sz="quarter" idx="4"/>
            <p:custDataLst>
              <p:tags r:id="rId42"/>
            </p:custDataLst>
          </p:nvPr>
        </p:nvSpPr>
        <p:spPr>
          <a:xfrm>
            <a:off x="431800" y="4752270"/>
            <a:ext cx="467656" cy="143999"/>
          </a:xfrm>
          <a:prstGeom prst="rect">
            <a:avLst/>
          </a:prstGeom>
        </p:spPr>
        <p:txBody>
          <a:bodyPr vert="horz" lIns="0" tIns="0" rIns="0" bIns="0" rtlCol="0" anchor="ctr"/>
          <a:lstStyle>
            <a:lvl1pPr algn="l">
              <a:defRPr sz="799" b="0">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Tree>
    <p:extLst>
      <p:ext uri="{BB962C8B-B14F-4D97-AF65-F5344CB8AC3E}">
        <p14:creationId xmlns:p14="http://schemas.microsoft.com/office/powerpoint/2010/main" val="428554733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5" r:id="rId21"/>
    <p:sldLayoutId id="2147484646" r:id="rId22"/>
    <p:sldLayoutId id="2147484647" r:id="rId23"/>
    <p:sldLayoutId id="2147484648" r:id="rId24"/>
    <p:sldLayoutId id="2147484649" r:id="rId25"/>
    <p:sldLayoutId id="2147484650" r:id="rId26"/>
    <p:sldLayoutId id="2147484651" r:id="rId27"/>
    <p:sldLayoutId id="2147484654" r:id="rId28"/>
    <p:sldLayoutId id="2147484652" r:id="rId29"/>
    <p:sldLayoutId id="2147484653" r:id="rId30"/>
    <p:sldLayoutId id="2147484655" r:id="rId31"/>
    <p:sldLayoutId id="2147484656" r:id="rId32"/>
    <p:sldLayoutId id="2147484657" r:id="rId33"/>
    <p:sldLayoutId id="2147484658" r:id="rId34"/>
    <p:sldLayoutId id="2147484659" r:id="rId35"/>
    <p:sldLayoutId id="214748466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de-DE"/>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488">
          <p15:clr>
            <a:srgbClr val="F26B43"/>
          </p15:clr>
        </p15:guide>
        <p15:guide id="6" pos="272">
          <p15:clr>
            <a:srgbClr val="F26B43"/>
          </p15:clr>
        </p15:guide>
        <p15:guide id="7" orient="horz" pos="215">
          <p15:clr>
            <a:srgbClr val="F26B43"/>
          </p15:clr>
        </p15:guide>
        <p15:guide id="8" orient="horz" pos="2846">
          <p15:clr>
            <a:srgbClr val="F26B43"/>
          </p15:clr>
        </p15:guide>
        <p15:guide id="9" pos="5080">
          <p15:clr>
            <a:srgbClr val="F26B43"/>
          </p15:clr>
        </p15:guide>
        <p15:guide id="11" orient="horz" pos="6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EB064B4-5D3B-5BB6-B7B5-AE71BB757290}"/>
              </a:ext>
            </a:extLst>
          </p:cNvPr>
          <p:cNvGrpSpPr/>
          <p:nvPr/>
        </p:nvGrpSpPr>
        <p:grpSpPr>
          <a:xfrm>
            <a:off x="4572000" y="3464934"/>
            <a:ext cx="7166067" cy="1070488"/>
            <a:chOff x="683705" y="2336045"/>
            <a:chExt cx="7166067" cy="1070488"/>
          </a:xfrm>
        </p:grpSpPr>
        <p:sp>
          <p:nvSpPr>
            <p:cNvPr id="4" name="Title 3">
              <a:extLst>
                <a:ext uri="{FF2B5EF4-FFF2-40B4-BE49-F238E27FC236}">
                  <a16:creationId xmlns:a16="http://schemas.microsoft.com/office/drawing/2014/main" id="{A24F3F0F-C39B-CC02-9B5F-336CBBAFCF59}"/>
                </a:ext>
              </a:extLst>
            </p:cNvPr>
            <p:cNvSpPr txBox="1">
              <a:spLocks/>
            </p:cNvSpPr>
            <p:nvPr/>
          </p:nvSpPr>
          <p:spPr bwMode="gray">
            <a:xfrm>
              <a:off x="683705" y="2336045"/>
              <a:ext cx="7166067" cy="1070488"/>
            </a:xfrm>
            <a:prstGeom prst="rect">
              <a:avLst/>
            </a:prstGeom>
          </p:spPr>
          <p:txBody>
            <a:bodyPr vert="horz" lIns="0" tIns="0" rIns="0" bIns="0" rtlCol="0" anchor="t" anchorCtr="0">
              <a:noAutofit/>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FFFFFF"/>
                  </a:solidFill>
                  <a:effectLst/>
                  <a:uLnTx/>
                  <a:uFillTx/>
                  <a:latin typeface="Noto Serif" panose="020B0502040504020204" pitchFamily="34" charset="0"/>
                </a:rPr>
                <a:t>StartInvest</a:t>
              </a:r>
              <a:endParaRPr lang="en-US" dirty="0">
                <a:solidFill>
                  <a:srgbClr val="FFFFFF"/>
                </a:solidFill>
              </a:endParaRPr>
            </a:p>
            <a:p>
              <a:pPr marL="0" marR="0" lvl="0" indent="0" algn="l" defTabSz="456789" rtl="0" eaLnBrk="1" fontAlgn="auto" latinLnBrk="0" hangingPunct="1">
                <a:lnSpc>
                  <a:spcPct val="100000"/>
                </a:lnSpc>
                <a:spcBef>
                  <a:spcPct val="0"/>
                </a:spcBef>
                <a:spcAft>
                  <a:spcPts val="0"/>
                </a:spcAft>
                <a:buClrTx/>
                <a:buSzTx/>
                <a:buFontTx/>
                <a:buNone/>
                <a:tabLst/>
                <a:defRPr/>
              </a:pPr>
              <a:endParaRPr lang="en-US" dirty="0">
                <a:solidFill>
                  <a:srgbClr val="FFFFFF"/>
                </a:solidFill>
              </a:endParaRPr>
            </a:p>
          </p:txBody>
        </p:sp>
        <p:sp>
          <p:nvSpPr>
            <p:cNvPr id="5" name="TextBox 5">
              <a:extLst>
                <a:ext uri="{FF2B5EF4-FFF2-40B4-BE49-F238E27FC236}">
                  <a16:creationId xmlns:a16="http://schemas.microsoft.com/office/drawing/2014/main" id="{0F95DF56-9C59-3126-2D58-8897B3693F09}"/>
                </a:ext>
              </a:extLst>
            </p:cNvPr>
            <p:cNvSpPr txBox="1"/>
            <p:nvPr/>
          </p:nvSpPr>
          <p:spPr>
            <a:xfrm>
              <a:off x="683705" y="3031724"/>
              <a:ext cx="4572000" cy="332527"/>
            </a:xfrm>
            <a:prstGeom prst="rect">
              <a:avLst/>
            </a:prstGeom>
            <a:noFill/>
          </p:spPr>
          <p:txBody>
            <a:bodyPr wrap="square">
              <a:spAutoFit/>
            </a:bodyPr>
            <a:lstStyle/>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A “Klaus Klaus Klaus”-Solution to Financial Illiteracy</a:t>
              </a:r>
            </a:p>
          </p:txBody>
        </p:sp>
      </p:grpSp>
    </p:spTree>
    <p:extLst>
      <p:ext uri="{BB962C8B-B14F-4D97-AF65-F5344CB8AC3E}">
        <p14:creationId xmlns:p14="http://schemas.microsoft.com/office/powerpoint/2010/main" val="14911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4" name="Picture 2" descr="\\cooper\Projects\SIX Group - officeatwork\Projects\PowerPoint\2015\Desktriptoren\SIX Innen.png">
            <a:extLst>
              <a:ext uri="{FF2B5EF4-FFF2-40B4-BE49-F238E27FC236}">
                <a16:creationId xmlns:a16="http://schemas.microsoft.com/office/drawing/2014/main" id="{3204F3E8-560E-0D4E-5F86-6F1CA3696F5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8">
            <a:extLst>
              <a:ext uri="{FF2B5EF4-FFF2-40B4-BE49-F238E27FC236}">
                <a16:creationId xmlns:a16="http://schemas.microsoft.com/office/drawing/2014/main" id="{1DC9F968-3B9C-41B2-6EE5-4D856713ACCC}"/>
              </a:ext>
            </a:extLst>
          </p:cNvPr>
          <p:cNvSpPr txBox="1">
            <a:spLocks/>
          </p:cNvSpPr>
          <p:nvPr/>
        </p:nvSpPr>
        <p:spPr>
          <a:xfrm>
            <a:off x="658800" y="745200"/>
            <a:ext cx="2381250" cy="639762"/>
          </a:xfrm>
          <a:prstGeom prst="rect">
            <a:avLst/>
          </a:prstGeom>
          <a:ln>
            <a:noFill/>
          </a:ln>
          <a:effectLst/>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rPr>
              <a:t>The Team</a:t>
            </a:r>
            <a:br>
              <a:rPr kumimoji="0" lang="en-US" sz="1800" b="1" i="0" u="none" strike="noStrike" kern="1200" cap="none" spc="0" normalizeH="0" baseline="0" noProof="0" dirty="0">
                <a:ln w="6350">
                  <a:solidFill>
                    <a:srgbClr val="FFFFFF"/>
                  </a:solidFill>
                </a:ln>
                <a:noFill/>
                <a:effectLst/>
                <a:uLnTx/>
                <a:uFillTx/>
                <a:latin typeface="Noto Serif" panose="02020502060505020204" pitchFamily="18" charset="0"/>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rPr>
              <a:t>Who are we?</a:t>
            </a:r>
            <a:endParaRPr kumimoji="0" lang="en-150" sz="2200" b="1" i="0" u="none" strike="noStrike" kern="1200" cap="none" spc="0" normalizeH="0" baseline="0" noProof="0" dirty="0">
              <a:ln>
                <a:noFill/>
              </a:ln>
              <a:solidFill>
                <a:srgbClr val="FFFFFF"/>
              </a:solidFill>
              <a:effectLst/>
              <a:uLnTx/>
              <a:uFillTx/>
              <a:latin typeface="Noto Serif" panose="02020502060505020204" pitchFamily="18" charset="0"/>
            </a:endParaRPr>
          </a:p>
        </p:txBody>
      </p:sp>
      <p:sp>
        <p:nvSpPr>
          <p:cNvPr id="33" name="Slide Number Placeholder 2">
            <a:extLst>
              <a:ext uri="{FF2B5EF4-FFF2-40B4-BE49-F238E27FC236}">
                <a16:creationId xmlns:a16="http://schemas.microsoft.com/office/drawing/2014/main" id="{92AECCAB-DB3B-D1C0-67B2-FAF1FC1F380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sp>
        <p:nvSpPr>
          <p:cNvPr id="23" name="Oval 22">
            <a:extLst>
              <a:ext uri="{FF2B5EF4-FFF2-40B4-BE49-F238E27FC236}">
                <a16:creationId xmlns:a16="http://schemas.microsoft.com/office/drawing/2014/main" id="{9884DAE0-6FC0-95A2-B2FF-7F5213E9ECEF}"/>
              </a:ext>
            </a:extLst>
          </p:cNvPr>
          <p:cNvSpPr/>
          <p:nvPr/>
        </p:nvSpPr>
        <p:spPr>
          <a:xfrm>
            <a:off x="631115" y="1796444"/>
            <a:ext cx="1497106" cy="1497105"/>
          </a:xfrm>
          <a:prstGeom prst="ellipse">
            <a:avLst/>
          </a:prstGeom>
          <a:blipFill>
            <a:blip r:embed="rId3"/>
            <a:stretch>
              <a:fillRect/>
            </a:stretch>
          </a:blip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9" name="Oval 8">
            <a:extLst>
              <a:ext uri="{FF2B5EF4-FFF2-40B4-BE49-F238E27FC236}">
                <a16:creationId xmlns:a16="http://schemas.microsoft.com/office/drawing/2014/main" id="{BB77BFBC-E40B-F917-1CAB-BA81F374422E}"/>
              </a:ext>
            </a:extLst>
          </p:cNvPr>
          <p:cNvSpPr/>
          <p:nvPr/>
        </p:nvSpPr>
        <p:spPr>
          <a:xfrm>
            <a:off x="2759335" y="1796443"/>
            <a:ext cx="1497106" cy="1497105"/>
          </a:xfrm>
          <a:prstGeom prst="ellipse">
            <a:avLst/>
          </a:prstGeom>
          <a:blipFill>
            <a:blip r:embed="rId3"/>
            <a:stretch>
              <a:fillRect/>
            </a:stretch>
          </a:blip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10" name="Oval 9">
            <a:extLst>
              <a:ext uri="{FF2B5EF4-FFF2-40B4-BE49-F238E27FC236}">
                <a16:creationId xmlns:a16="http://schemas.microsoft.com/office/drawing/2014/main" id="{D41C634A-04DC-C3EF-DB37-B0B538A8A1B9}"/>
              </a:ext>
            </a:extLst>
          </p:cNvPr>
          <p:cNvSpPr/>
          <p:nvPr/>
        </p:nvSpPr>
        <p:spPr>
          <a:xfrm>
            <a:off x="4887560" y="1796442"/>
            <a:ext cx="1497106" cy="1497105"/>
          </a:xfrm>
          <a:prstGeom prst="ellipse">
            <a:avLst/>
          </a:prstGeom>
          <a:blipFill>
            <a:blip r:embed="rId3"/>
            <a:stretch>
              <a:fillRect/>
            </a:stretch>
          </a:blip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11" name="Oval 10">
            <a:extLst>
              <a:ext uri="{FF2B5EF4-FFF2-40B4-BE49-F238E27FC236}">
                <a16:creationId xmlns:a16="http://schemas.microsoft.com/office/drawing/2014/main" id="{B4BE0ADA-B00B-7A70-814D-49B9667C8CB5}"/>
              </a:ext>
            </a:extLst>
          </p:cNvPr>
          <p:cNvSpPr/>
          <p:nvPr/>
        </p:nvSpPr>
        <p:spPr>
          <a:xfrm>
            <a:off x="7015780" y="1825578"/>
            <a:ext cx="1497106" cy="1497105"/>
          </a:xfrm>
          <a:prstGeom prst="ellipse">
            <a:avLst/>
          </a:prstGeom>
          <a:blipFill>
            <a:blip r:embed="rId3"/>
            <a:stretch>
              <a:fillRect/>
            </a:stretch>
          </a:blip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12" name="Abgerundetes Rechteck 11">
            <a:extLst>
              <a:ext uri="{FF2B5EF4-FFF2-40B4-BE49-F238E27FC236}">
                <a16:creationId xmlns:a16="http://schemas.microsoft.com/office/drawing/2014/main" id="{66111FA1-E07B-1BA5-A17C-9640A1933C4E}"/>
              </a:ext>
            </a:extLst>
          </p:cNvPr>
          <p:cNvSpPr/>
          <p:nvPr/>
        </p:nvSpPr>
        <p:spPr>
          <a:xfrm>
            <a:off x="439836" y="3520758"/>
            <a:ext cx="1934085" cy="365760"/>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David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Mellert</a:t>
            </a:r>
            <a:endPar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a:p>
            <a:pPr algn="ctr"/>
            <a:endParaRPr lang="de-DE" dirty="0">
              <a:highlight>
                <a:srgbClr val="0000FF"/>
              </a:highlight>
              <a:latin typeface="Noto Sans" panose="020B0502040504020204" pitchFamily="34" charset="0"/>
              <a:ea typeface="Noto Sans" panose="020B0502040504020204" pitchFamily="34" charset="0"/>
            </a:endParaRPr>
          </a:p>
        </p:txBody>
      </p:sp>
      <p:sp>
        <p:nvSpPr>
          <p:cNvPr id="14" name="Abgerundetes Rechteck 13">
            <a:extLst>
              <a:ext uri="{FF2B5EF4-FFF2-40B4-BE49-F238E27FC236}">
                <a16:creationId xmlns:a16="http://schemas.microsoft.com/office/drawing/2014/main" id="{59F0F5EC-336A-7111-C738-867EB9A05D79}"/>
              </a:ext>
            </a:extLst>
          </p:cNvPr>
          <p:cNvSpPr/>
          <p:nvPr/>
        </p:nvSpPr>
        <p:spPr>
          <a:xfrm>
            <a:off x="2540845" y="3520758"/>
            <a:ext cx="1934085" cy="365760"/>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Kilian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Krüger</a:t>
            </a: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a:t>
            </a:r>
          </a:p>
          <a:p>
            <a:pPr algn="ctr"/>
            <a:endParaRPr lang="de-DE" dirty="0">
              <a:highlight>
                <a:srgbClr val="0000FF"/>
              </a:highlight>
              <a:latin typeface="Noto Sans" panose="020B0502040504020204" pitchFamily="34" charset="0"/>
              <a:ea typeface="Noto Sans" panose="020B0502040504020204" pitchFamily="34" charset="0"/>
            </a:endParaRPr>
          </a:p>
        </p:txBody>
      </p:sp>
      <p:sp>
        <p:nvSpPr>
          <p:cNvPr id="15" name="Abgerundetes Rechteck 14">
            <a:extLst>
              <a:ext uri="{FF2B5EF4-FFF2-40B4-BE49-F238E27FC236}">
                <a16:creationId xmlns:a16="http://schemas.microsoft.com/office/drawing/2014/main" id="{FA87346C-DEB9-E32F-78AB-BE99C9C4B69B}"/>
              </a:ext>
            </a:extLst>
          </p:cNvPr>
          <p:cNvSpPr/>
          <p:nvPr/>
        </p:nvSpPr>
        <p:spPr>
          <a:xfrm>
            <a:off x="4669070" y="3520758"/>
            <a:ext cx="1934085" cy="365760"/>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Yingliu</a:t>
            </a: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Lu</a:t>
            </a:r>
          </a:p>
          <a:p>
            <a:pPr algn="ctr"/>
            <a:endParaRPr lang="de-DE" dirty="0">
              <a:highlight>
                <a:srgbClr val="0000FF"/>
              </a:highlight>
              <a:latin typeface="Noto Sans" panose="020B0502040504020204" pitchFamily="34" charset="0"/>
              <a:ea typeface="Noto Sans" panose="020B0502040504020204" pitchFamily="34" charset="0"/>
            </a:endParaRPr>
          </a:p>
        </p:txBody>
      </p:sp>
      <p:sp>
        <p:nvSpPr>
          <p:cNvPr id="16" name="Abgerundetes Rechteck 15">
            <a:extLst>
              <a:ext uri="{FF2B5EF4-FFF2-40B4-BE49-F238E27FC236}">
                <a16:creationId xmlns:a16="http://schemas.microsoft.com/office/drawing/2014/main" id="{C8D79699-8F4F-4AA7-C2B8-B652A404F0EA}"/>
              </a:ext>
            </a:extLst>
          </p:cNvPr>
          <p:cNvSpPr/>
          <p:nvPr/>
        </p:nvSpPr>
        <p:spPr>
          <a:xfrm>
            <a:off x="6812280" y="3520758"/>
            <a:ext cx="1934085" cy="365760"/>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Andreas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Pletschko</a:t>
            </a:r>
            <a:endPar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a:p>
            <a:pPr algn="ctr"/>
            <a:endParaRPr lang="de-DE" dirty="0">
              <a:highlight>
                <a:srgbClr val="0000FF"/>
              </a:highlight>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13648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C84300F9-8E65-6E72-3A4B-A800113D28A8}"/>
              </a:ext>
            </a:extLst>
          </p:cNvPr>
          <p:cNvSpPr txBox="1"/>
          <p:nvPr/>
        </p:nvSpPr>
        <p:spPr>
          <a:xfrm>
            <a:off x="185560" y="4359561"/>
            <a:ext cx="1443464" cy="29776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SIX</a:t>
            </a:r>
          </a:p>
        </p:txBody>
      </p:sp>
      <p:sp>
        <p:nvSpPr>
          <p:cNvPr id="70" name="Title 69">
            <a:extLst>
              <a:ext uri="{FF2B5EF4-FFF2-40B4-BE49-F238E27FC236}">
                <a16:creationId xmlns:a16="http://schemas.microsoft.com/office/drawing/2014/main" id="{87CF1D9C-6C6B-ECAC-B028-FEF957EAB7F8}"/>
              </a:ext>
            </a:extLst>
          </p:cNvPr>
          <p:cNvSpPr>
            <a:spLocks noGrp="1"/>
          </p:cNvSpPr>
          <p:nvPr>
            <p:ph type="title" idx="4294967295"/>
          </p:nvPr>
        </p:nvSpPr>
        <p:spPr>
          <a:xfrm>
            <a:off x="657413" y="743553"/>
            <a:ext cx="3149600" cy="809458"/>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20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t>The current situation</a:t>
            </a:r>
            <a:b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br>
            <a:r>
              <a:rPr kumimoji="0" lang="en-US" sz="24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How inaccessible is financial </a:t>
            </a:r>
            <a:r>
              <a:rPr kumimoji="0" lang="en-US" sz="2400" b="1" i="0" u="none" strike="noStrike" kern="1200" cap="none" spc="0" normalizeH="0" baseline="0" noProof="0" dirty="0" err="1">
                <a:ln>
                  <a:noFill/>
                </a:ln>
                <a:solidFill>
                  <a:srgbClr val="FFFFFF"/>
                </a:solidFill>
                <a:effectLst/>
                <a:uLnTx/>
                <a:uFillTx/>
                <a:latin typeface="Noto Serif" panose="02020502060505020204" pitchFamily="18" charset="0"/>
                <a:ea typeface="+mn-ea"/>
                <a:cs typeface="+mn-cs"/>
              </a:rPr>
              <a:t>dat</a:t>
            </a:r>
            <a:r>
              <a:rPr lang="en-US" sz="2400" b="1" dirty="0">
                <a:solidFill>
                  <a:srgbClr val="FFFFFF"/>
                </a:solidFill>
                <a:latin typeface="Noto Serif" panose="02020502060505020204" pitchFamily="18" charset="0"/>
                <a:ea typeface="+mn-ea"/>
                <a:cs typeface="+mn-cs"/>
              </a:rPr>
              <a:t>a?</a:t>
            </a:r>
            <a:endParaRPr lang="en-150" sz="2400" b="1" dirty="0">
              <a:solidFill>
                <a:schemeClr val="bg1"/>
              </a:solidFill>
              <a:latin typeface="Noto Serif" panose="02020502060505020204" pitchFamily="18" charset="0"/>
            </a:endParaRPr>
          </a:p>
        </p:txBody>
      </p:sp>
      <p:sp>
        <p:nvSpPr>
          <p:cNvPr id="2" name="Slide Number Placeholder 2">
            <a:extLst>
              <a:ext uri="{FF2B5EF4-FFF2-40B4-BE49-F238E27FC236}">
                <a16:creationId xmlns:a16="http://schemas.microsoft.com/office/drawing/2014/main" id="{839CFE15-7F6D-19FE-36D0-A1BADFA6BBC5}"/>
              </a:ext>
            </a:extLst>
          </p:cNvPr>
          <p:cNvSpPr>
            <a:spLocks noGrp="1"/>
          </p:cNvSpPr>
          <p:nvPr>
            <p:ph type="sldNum" sz="quarter" idx="4294967295"/>
          </p:nvPr>
        </p:nvSpPr>
        <p:spPr>
          <a:xfrm>
            <a:off x="0" y="4865688"/>
            <a:ext cx="468313" cy="144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799" b="0" i="0" u="none" strike="noStrike" kern="1200" cap="none" spc="0" normalizeH="0" baseline="0" noProof="0" smtClean="0">
                <a:ln>
                  <a:noFill/>
                </a:ln>
                <a:solidFill>
                  <a:srgbClr val="000000"/>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799" b="0" i="0" u="none" strike="noStrike" kern="1200" cap="none" spc="0" normalizeH="0" baseline="0" noProof="0" dirty="0">
              <a:ln>
                <a:noFill/>
              </a:ln>
              <a:solidFill>
                <a:srgbClr val="000000"/>
              </a:solidFill>
              <a:effectLst/>
              <a:uLnTx/>
              <a:uFillTx/>
              <a:latin typeface="Noto Sans" panose="020B0502040504020204" pitchFamily="34"/>
            </a:endParaRPr>
          </a:p>
        </p:txBody>
      </p:sp>
      <p:sp>
        <p:nvSpPr>
          <p:cNvPr id="121" name="Slide Number Placeholder 2">
            <a:extLst>
              <a:ext uri="{FF2B5EF4-FFF2-40B4-BE49-F238E27FC236}">
                <a16:creationId xmlns:a16="http://schemas.microsoft.com/office/drawing/2014/main" id="{2B68A522-742F-B805-A8B4-85B99A9B9D1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grpSp>
        <p:nvGrpSpPr>
          <p:cNvPr id="41" name="Gruppieren 40">
            <a:extLst>
              <a:ext uri="{FF2B5EF4-FFF2-40B4-BE49-F238E27FC236}">
                <a16:creationId xmlns:a16="http://schemas.microsoft.com/office/drawing/2014/main" id="{AA644733-BA32-E452-7E74-87C9025E09A5}"/>
              </a:ext>
            </a:extLst>
          </p:cNvPr>
          <p:cNvGrpSpPr/>
          <p:nvPr/>
        </p:nvGrpSpPr>
        <p:grpSpPr>
          <a:xfrm>
            <a:off x="6347011" y="1949228"/>
            <a:ext cx="2043953" cy="1939749"/>
            <a:chOff x="6347011" y="1842898"/>
            <a:chExt cx="2043953" cy="1939749"/>
          </a:xfrm>
        </p:grpSpPr>
        <p:sp>
          <p:nvSpPr>
            <p:cNvPr id="23" name="Abgerundetes Rechteck 22">
              <a:extLst>
                <a:ext uri="{FF2B5EF4-FFF2-40B4-BE49-F238E27FC236}">
                  <a16:creationId xmlns:a16="http://schemas.microsoft.com/office/drawing/2014/main" id="{5B666015-4BC1-FBBE-D793-1670F8DD6A97}"/>
                </a:ext>
              </a:extLst>
            </p:cNvPr>
            <p:cNvSpPr/>
            <p:nvPr/>
          </p:nvSpPr>
          <p:spPr>
            <a:xfrm>
              <a:off x="6347011"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a:solidFill>
                    <a:schemeClr val="bg1"/>
                  </a:solidFill>
                  <a:latin typeface="Noto Sans" panose="020B0502040504020204" pitchFamily="34" charset="0"/>
                  <a:ea typeface="Noto Sans" panose="020B0502040504020204" pitchFamily="34" charset="0"/>
                </a:rPr>
                <a:t>Large </a:t>
              </a:r>
              <a:r>
                <a:rPr lang="de-DE" sz="1400" dirty="0" err="1">
                  <a:solidFill>
                    <a:schemeClr val="bg1"/>
                  </a:solidFill>
                  <a:latin typeface="Noto Sans" panose="020B0502040504020204" pitchFamily="34" charset="0"/>
                  <a:ea typeface="Noto Sans" panose="020B0502040504020204" pitchFamily="34" charset="0"/>
                </a:rPr>
                <a:t>amount</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of</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financial</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products</a:t>
              </a:r>
              <a:endParaRPr lang="de-DE" sz="1400" dirty="0">
                <a:solidFill>
                  <a:schemeClr val="bg1"/>
                </a:solidFill>
                <a:latin typeface="Noto Sans" panose="020B0502040504020204" pitchFamily="34" charset="0"/>
                <a:ea typeface="Noto Sans" panose="020B0502040504020204" pitchFamily="34" charset="0"/>
              </a:endParaRPr>
            </a:p>
          </p:txBody>
        </p:sp>
        <p:pic>
          <p:nvPicPr>
            <p:cNvPr id="34" name="Grafik 33" descr="Abakus Silhouette">
              <a:extLst>
                <a:ext uri="{FF2B5EF4-FFF2-40B4-BE49-F238E27FC236}">
                  <a16:creationId xmlns:a16="http://schemas.microsoft.com/office/drawing/2014/main" id="{CA9FAD0F-3514-C489-C0F3-44C399F48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787" y="2635333"/>
              <a:ext cx="914400" cy="914400"/>
            </a:xfrm>
            <a:prstGeom prst="rect">
              <a:avLst/>
            </a:prstGeom>
          </p:spPr>
        </p:pic>
      </p:grpSp>
      <p:grpSp>
        <p:nvGrpSpPr>
          <p:cNvPr id="46" name="Gruppieren 45">
            <a:extLst>
              <a:ext uri="{FF2B5EF4-FFF2-40B4-BE49-F238E27FC236}">
                <a16:creationId xmlns:a16="http://schemas.microsoft.com/office/drawing/2014/main" id="{AAAC7A48-F4B2-4FFB-0E3B-69DCA4CE6970}"/>
              </a:ext>
            </a:extLst>
          </p:cNvPr>
          <p:cNvGrpSpPr/>
          <p:nvPr/>
        </p:nvGrpSpPr>
        <p:grpSpPr>
          <a:xfrm>
            <a:off x="3550023" y="1949228"/>
            <a:ext cx="2043953" cy="1939749"/>
            <a:chOff x="3550023" y="1842898"/>
            <a:chExt cx="2043953" cy="1939749"/>
          </a:xfrm>
        </p:grpSpPr>
        <p:sp>
          <p:nvSpPr>
            <p:cNvPr id="24" name="Abgerundetes Rechteck 23">
              <a:extLst>
                <a:ext uri="{FF2B5EF4-FFF2-40B4-BE49-F238E27FC236}">
                  <a16:creationId xmlns:a16="http://schemas.microsoft.com/office/drawing/2014/main" id="{14F23BBA-B06D-6A7F-AA45-F02B4D245564}"/>
                </a:ext>
              </a:extLst>
            </p:cNvPr>
            <p:cNvSpPr/>
            <p:nvPr/>
          </p:nvSpPr>
          <p:spPr>
            <a:xfrm>
              <a:off x="3550023"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err="1">
                  <a:latin typeface="Noto Sans" panose="020B0502040504020204" pitchFamily="34" charset="0"/>
                  <a:ea typeface="Noto Sans" panose="020B0502040504020204" pitchFamily="34" charset="0"/>
                </a:rPr>
                <a:t>Abstractness</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of</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financial</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metrics</a:t>
              </a:r>
              <a:r>
                <a:rPr lang="de-DE" sz="1400" dirty="0">
                  <a:latin typeface="Noto Sans" panose="020B0502040504020204" pitchFamily="34" charset="0"/>
                  <a:ea typeface="Noto Sans" panose="020B0502040504020204" pitchFamily="34" charset="0"/>
                </a:rPr>
                <a:t> </a:t>
              </a:r>
            </a:p>
          </p:txBody>
        </p:sp>
        <p:pic>
          <p:nvPicPr>
            <p:cNvPr id="38" name="Grafik 37" descr="Labyrinth Silhouette">
              <a:extLst>
                <a:ext uri="{FF2B5EF4-FFF2-40B4-BE49-F238E27FC236}">
                  <a16:creationId xmlns:a16="http://schemas.microsoft.com/office/drawing/2014/main" id="{9C9C1935-F319-D493-2E98-1E2AC51BB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4799" y="2635333"/>
              <a:ext cx="914400" cy="914400"/>
            </a:xfrm>
            <a:prstGeom prst="rect">
              <a:avLst/>
            </a:prstGeom>
          </p:spPr>
        </p:pic>
      </p:grpSp>
      <p:grpSp>
        <p:nvGrpSpPr>
          <p:cNvPr id="47" name="Gruppieren 46">
            <a:extLst>
              <a:ext uri="{FF2B5EF4-FFF2-40B4-BE49-F238E27FC236}">
                <a16:creationId xmlns:a16="http://schemas.microsoft.com/office/drawing/2014/main" id="{3ABAB89B-A0BD-F113-0B05-B65DBD34AEA0}"/>
              </a:ext>
            </a:extLst>
          </p:cNvPr>
          <p:cNvGrpSpPr/>
          <p:nvPr/>
        </p:nvGrpSpPr>
        <p:grpSpPr>
          <a:xfrm>
            <a:off x="753035" y="1949228"/>
            <a:ext cx="2043953" cy="1939749"/>
            <a:chOff x="753035" y="1842898"/>
            <a:chExt cx="2043953" cy="1939749"/>
          </a:xfrm>
        </p:grpSpPr>
        <p:sp>
          <p:nvSpPr>
            <p:cNvPr id="25" name="Abgerundetes Rechteck 24">
              <a:extLst>
                <a:ext uri="{FF2B5EF4-FFF2-40B4-BE49-F238E27FC236}">
                  <a16:creationId xmlns:a16="http://schemas.microsoft.com/office/drawing/2014/main" id="{E2FC5E32-9086-781D-60B0-44FEC3E21B7C}"/>
                </a:ext>
              </a:extLst>
            </p:cNvPr>
            <p:cNvSpPr/>
            <p:nvPr/>
          </p:nvSpPr>
          <p:spPr>
            <a:xfrm>
              <a:off x="753035"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a:latin typeface="Noto Sans" panose="020B0502040504020204" pitchFamily="34" charset="0"/>
                  <a:ea typeface="Noto Sans" panose="020B0502040504020204" pitchFamily="34" charset="0"/>
                </a:rPr>
                <a:t> High </a:t>
              </a:r>
              <a:r>
                <a:rPr lang="de-DE" sz="1400" dirty="0" err="1">
                  <a:latin typeface="Noto Sans" panose="020B0502040504020204" pitchFamily="34" charset="0"/>
                  <a:ea typeface="Noto Sans" panose="020B0502040504020204" pitchFamily="34" charset="0"/>
                </a:rPr>
                <a:t>quantity</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of</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information</a:t>
              </a:r>
              <a:endParaRPr lang="de-DE" sz="1400" dirty="0">
                <a:latin typeface="Noto Sans" panose="020B0502040504020204" pitchFamily="34" charset="0"/>
                <a:ea typeface="Noto Sans" panose="020B0502040504020204" pitchFamily="34" charset="0"/>
              </a:endParaRPr>
            </a:p>
          </p:txBody>
        </p:sp>
        <p:pic>
          <p:nvPicPr>
            <p:cNvPr id="40" name="Grafik 39" descr="Zeitung Silhouette">
              <a:extLst>
                <a:ext uri="{FF2B5EF4-FFF2-40B4-BE49-F238E27FC236}">
                  <a16:creationId xmlns:a16="http://schemas.microsoft.com/office/drawing/2014/main" id="{6DF660EF-D800-1E53-B97C-C05062662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7813" y="2635333"/>
              <a:ext cx="914400" cy="914400"/>
            </a:xfrm>
            <a:prstGeom prst="rect">
              <a:avLst/>
            </a:prstGeom>
          </p:spPr>
        </p:pic>
      </p:grpSp>
    </p:spTree>
    <p:extLst>
      <p:ext uri="{BB962C8B-B14F-4D97-AF65-F5344CB8AC3E}">
        <p14:creationId xmlns:p14="http://schemas.microsoft.com/office/powerpoint/2010/main" val="175888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9">
            <a:extLst>
              <a:ext uri="{FF2B5EF4-FFF2-40B4-BE49-F238E27FC236}">
                <a16:creationId xmlns:a16="http://schemas.microsoft.com/office/drawing/2014/main" id="{CDE66473-FA81-0C7F-8B92-72F0CDD3D20F}"/>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Our solution</a:t>
            </a:r>
            <a:br>
              <a:rPr lang="en-US" sz="1800" b="1" dirty="0">
                <a:ln w="6350">
                  <a:noFill/>
                </a:ln>
                <a:solidFill>
                  <a:srgbClr val="DE3919"/>
                </a:solidFill>
                <a:latin typeface="Noto Serif" panose="02020502060505020204" pitchFamily="18" charset="0"/>
                <a:ea typeface="+mn-ea"/>
                <a:cs typeface="+mn-cs"/>
              </a:rPr>
            </a:br>
            <a:r>
              <a:rPr lang="en-US" sz="2200" b="1" dirty="0">
                <a:solidFill>
                  <a:srgbClr val="FFFFFF"/>
                </a:solidFill>
                <a:latin typeface="Noto Serif" panose="02020502060505020204" pitchFamily="18" charset="0"/>
                <a:ea typeface="+mn-ea"/>
                <a:cs typeface="+mn-cs"/>
              </a:rPr>
              <a:t>A beginner-</a:t>
            </a:r>
            <a:r>
              <a:rPr lang="en-US" sz="2200" b="1" dirty="0" err="1">
                <a:solidFill>
                  <a:srgbClr val="FFFFFF"/>
                </a:solidFill>
                <a:latin typeface="Noto Serif" panose="02020502060505020204" pitchFamily="18" charset="0"/>
                <a:ea typeface="+mn-ea"/>
                <a:cs typeface="+mn-cs"/>
              </a:rPr>
              <a:t>friendy</a:t>
            </a:r>
            <a:r>
              <a:rPr lang="en-US" sz="2200" b="1" dirty="0">
                <a:solidFill>
                  <a:srgbClr val="FFFFFF"/>
                </a:solidFill>
                <a:latin typeface="Noto Serif" panose="02020502060505020204" pitchFamily="18" charset="0"/>
                <a:ea typeface="+mn-ea"/>
                <a:cs typeface="+mn-cs"/>
              </a:rPr>
              <a:t> trading platform</a:t>
            </a:r>
            <a:endParaRPr lang="en-150" sz="2200" b="1">
              <a:solidFill>
                <a:schemeClr val="bg1"/>
              </a:solidFill>
              <a:latin typeface="Noto Serif" panose="02020502060505020204" pitchFamily="18" charset="0"/>
            </a:endParaRPr>
          </a:p>
        </p:txBody>
      </p:sp>
      <p:cxnSp>
        <p:nvCxnSpPr>
          <p:cNvPr id="2" name="Straight Connector 23">
            <a:extLst>
              <a:ext uri="{FF2B5EF4-FFF2-40B4-BE49-F238E27FC236}">
                <a16:creationId xmlns:a16="http://schemas.microsoft.com/office/drawing/2014/main" id="{1A7B78D3-DA3F-9675-EA30-67DEBFD117BC}"/>
              </a:ext>
            </a:extLst>
          </p:cNvPr>
          <p:cNvCxnSpPr>
            <a:cxnSpLocks/>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Abgerundetes Rechteck 5">
            <a:extLst>
              <a:ext uri="{FF2B5EF4-FFF2-40B4-BE49-F238E27FC236}">
                <a16:creationId xmlns:a16="http://schemas.microsoft.com/office/drawing/2014/main" id="{1A75D7C6-145D-3B4F-2DA2-9D4C0371CC16}"/>
              </a:ext>
            </a:extLst>
          </p:cNvPr>
          <p:cNvSpPr/>
          <p:nvPr/>
        </p:nvSpPr>
        <p:spPr>
          <a:xfrm>
            <a:off x="212913" y="1740408"/>
            <a:ext cx="4038600" cy="2956410"/>
          </a:xfrm>
          <a:prstGeom prst="roundRect">
            <a:avLst/>
          </a:prstGeom>
          <a:solidFill>
            <a:schemeClr val="accent3">
              <a:alpha val="73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de-DE" sz="1400" dirty="0">
                <a:solidFill>
                  <a:schemeClr val="bg1"/>
                </a:solidFill>
                <a:latin typeface="Noto Sans" panose="020B0502040504020204" pitchFamily="34" charset="0"/>
              </a:rPr>
              <a:t>Users </a:t>
            </a:r>
            <a:r>
              <a:rPr lang="de-DE" sz="1400" dirty="0" err="1">
                <a:solidFill>
                  <a:schemeClr val="bg1"/>
                </a:solidFill>
                <a:latin typeface="Noto Sans" panose="020B0502040504020204" pitchFamily="34" charset="0"/>
              </a:rPr>
              <a:t>begin</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with</a:t>
            </a:r>
            <a:r>
              <a:rPr lang="de-DE" sz="1400" dirty="0">
                <a:solidFill>
                  <a:schemeClr val="bg1"/>
                </a:solidFill>
                <a:latin typeface="Noto Sans" panose="020B0502040504020204" pitchFamily="34" charset="0"/>
              </a:rPr>
              <a:t> an initial </a:t>
            </a:r>
            <a:r>
              <a:rPr lang="de-DE" sz="1400" dirty="0" err="1">
                <a:solidFill>
                  <a:schemeClr val="bg1"/>
                </a:solidFill>
                <a:latin typeface="Noto Sans" panose="020B0502040504020204" pitchFamily="34" charset="0"/>
              </a:rPr>
              <a:t>level</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with</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only</a:t>
            </a:r>
            <a:r>
              <a:rPr lang="de-DE" sz="1400" dirty="0">
                <a:solidFill>
                  <a:schemeClr val="bg1"/>
                </a:solidFill>
                <a:latin typeface="Noto Sans" panose="020B0502040504020204" pitchFamily="34" charset="0"/>
              </a:rPr>
              <a:t> limited and </a:t>
            </a:r>
            <a:r>
              <a:rPr lang="de-DE" sz="1400" dirty="0" err="1">
                <a:solidFill>
                  <a:schemeClr val="bg1"/>
                </a:solidFill>
                <a:latin typeface="Noto Sans" panose="020B0502040504020204" pitchFamily="34" charset="0"/>
              </a:rPr>
              <a:t>most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important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information</a:t>
            </a:r>
            <a:r>
              <a:rPr lang="de-DE" sz="1400" dirty="0">
                <a:solidFill>
                  <a:schemeClr val="bg1"/>
                </a:solidFill>
                <a:latin typeface="Noto Sans" panose="020B0502040504020204" pitchFamily="34" charset="0"/>
              </a:rPr>
              <a:t> and </a:t>
            </a:r>
            <a:r>
              <a:rPr lang="de-DE" sz="1400" dirty="0" err="1">
                <a:solidFill>
                  <a:schemeClr val="bg1"/>
                </a:solidFill>
                <a:latin typeface="Noto Sans" panose="020B0502040504020204" pitchFamily="34" charset="0"/>
              </a:rPr>
              <a:t>financial</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products</a:t>
            </a:r>
            <a:endParaRPr lang="de-DE" sz="1400" dirty="0">
              <a:solidFill>
                <a:schemeClr val="bg1"/>
              </a:solidFill>
              <a:latin typeface="Noto Sans" panose="020B0502040504020204" pitchFamily="34" charset="0"/>
            </a:endParaRPr>
          </a:p>
          <a:p>
            <a:pPr marL="285750" indent="-285750">
              <a:lnSpc>
                <a:spcPct val="150000"/>
              </a:lnSpc>
              <a:buFont typeface="Arial" panose="020B0604020202020204" pitchFamily="34" charset="0"/>
              <a:buChar char="•"/>
            </a:pPr>
            <a:r>
              <a:rPr lang="de-DE" sz="1400" dirty="0">
                <a:solidFill>
                  <a:schemeClr val="bg1"/>
                </a:solidFill>
                <a:latin typeface="Noto Sans" panose="020B0502040504020204" pitchFamily="34" charset="0"/>
              </a:rPr>
              <a:t>After a </a:t>
            </a:r>
            <a:r>
              <a:rPr lang="de-DE" sz="1400" dirty="0" err="1">
                <a:solidFill>
                  <a:schemeClr val="bg1"/>
                </a:solidFill>
                <a:latin typeface="Noto Sans" panose="020B0502040504020204" pitchFamily="34" charset="0"/>
              </a:rPr>
              <a:t>certain</a:t>
            </a:r>
            <a:r>
              <a:rPr lang="de-DE" sz="1400" dirty="0">
                <a:solidFill>
                  <a:schemeClr val="bg1"/>
                </a:solidFill>
                <a:latin typeface="Noto Sans" panose="020B0502040504020204" pitchFamily="34" charset="0"/>
              </a:rPr>
              <a:t> trade </a:t>
            </a:r>
            <a:r>
              <a:rPr lang="de-DE" sz="1400" dirty="0" err="1">
                <a:solidFill>
                  <a:schemeClr val="bg1"/>
                </a:solidFill>
                <a:latin typeface="Noto Sans" panose="020B0502040504020204" pitchFamily="34" charset="0"/>
              </a:rPr>
              <a:t>volume</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users</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level-up</a:t>
            </a:r>
            <a:r>
              <a:rPr lang="de-DE" sz="1400" dirty="0">
                <a:solidFill>
                  <a:schemeClr val="bg1"/>
                </a:solidFill>
                <a:latin typeface="Noto Sans" panose="020B0502040504020204" pitchFamily="34" charset="0"/>
              </a:rPr>
              <a:t> and </a:t>
            </a:r>
            <a:r>
              <a:rPr lang="de-DE" sz="1400" dirty="0" err="1">
                <a:solidFill>
                  <a:schemeClr val="bg1"/>
                </a:solidFill>
                <a:latin typeface="Noto Sans" panose="020B0502040504020204" pitchFamily="34" charset="0"/>
              </a:rPr>
              <a:t>unlock</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new</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financial</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informations</a:t>
            </a:r>
            <a:r>
              <a:rPr lang="de-DE" sz="1400" dirty="0">
                <a:solidFill>
                  <a:schemeClr val="bg1"/>
                </a:solidFill>
                <a:latin typeface="Noto Sans" panose="020B0502040504020204" pitchFamily="34" charset="0"/>
              </a:rPr>
              <a:t> and </a:t>
            </a:r>
            <a:r>
              <a:rPr lang="de-DE" sz="1400" dirty="0" err="1">
                <a:solidFill>
                  <a:schemeClr val="bg1"/>
                </a:solidFill>
                <a:latin typeface="Noto Sans" panose="020B0502040504020204" pitchFamily="34" charset="0"/>
              </a:rPr>
              <a:t>products</a:t>
            </a:r>
            <a:endParaRPr lang="de-DE" sz="1400" dirty="0">
              <a:solidFill>
                <a:schemeClr val="bg1"/>
              </a:solidFill>
              <a:latin typeface="Noto Sans" panose="020B0502040504020204" pitchFamily="34" charset="0"/>
            </a:endParaRPr>
          </a:p>
          <a:p>
            <a:pPr marL="285750" indent="-285750">
              <a:lnSpc>
                <a:spcPct val="150000"/>
              </a:lnSpc>
              <a:buFont typeface="Arial" panose="020B0604020202020204" pitchFamily="34" charset="0"/>
              <a:buChar char="•"/>
            </a:pPr>
            <a:r>
              <a:rPr lang="de-DE" sz="1400" dirty="0">
                <a:solidFill>
                  <a:schemeClr val="bg1"/>
                </a:solidFill>
                <a:latin typeface="Noto Sans" panose="020B0502040504020204" pitchFamily="34" charset="0"/>
              </a:rPr>
              <a:t>Every </a:t>
            </a:r>
            <a:r>
              <a:rPr lang="de-DE" sz="1400" dirty="0" err="1">
                <a:solidFill>
                  <a:schemeClr val="bg1"/>
                </a:solidFill>
                <a:latin typeface="Noto Sans" panose="020B0502040504020204" pitchFamily="34" charset="0"/>
              </a:rPr>
              <a:t>financial</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product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can</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only</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be</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used</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with</a:t>
            </a:r>
            <a:r>
              <a:rPr lang="de-DE" sz="1400" dirty="0">
                <a:solidFill>
                  <a:schemeClr val="bg1"/>
                </a:solidFill>
                <a:latin typeface="Noto Sans" panose="020B0502040504020204" pitchFamily="34" charset="0"/>
              </a:rPr>
              <a:t> virtual </a:t>
            </a:r>
            <a:r>
              <a:rPr lang="de-DE" sz="1400" dirty="0" err="1">
                <a:solidFill>
                  <a:schemeClr val="bg1"/>
                </a:solidFill>
                <a:latin typeface="Noto Sans" panose="020B0502040504020204" pitchFamily="34" charset="0"/>
              </a:rPr>
              <a:t>money</a:t>
            </a:r>
            <a:r>
              <a:rPr lang="de-DE" sz="1400" dirty="0">
                <a:solidFill>
                  <a:schemeClr val="bg1"/>
                </a:solidFill>
                <a:latin typeface="Noto Sans" panose="020B0502040504020204" pitchFamily="34" charset="0"/>
              </a:rPr>
              <a:t> in </a:t>
            </a:r>
            <a:r>
              <a:rPr lang="de-DE" sz="1400" dirty="0" err="1">
                <a:solidFill>
                  <a:schemeClr val="bg1"/>
                </a:solidFill>
                <a:latin typeface="Noto Sans" panose="020B0502040504020204" pitchFamily="34" charset="0"/>
              </a:rPr>
              <a:t>the</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beginning</a:t>
            </a:r>
            <a:r>
              <a:rPr lang="de-DE" sz="1400" dirty="0">
                <a:solidFill>
                  <a:schemeClr val="bg1"/>
                </a:solidFill>
                <a:latin typeface="Noto Sans" panose="020B0502040504020204" pitchFamily="34" charset="0"/>
              </a:rPr>
              <a:t> </a:t>
            </a:r>
          </a:p>
          <a:p>
            <a:pPr algn="ctr"/>
            <a:endParaRPr lang="de-DE" sz="1400" dirty="0">
              <a:latin typeface="Noto Sans" panose="020B0502040504020204" pitchFamily="34" charset="0"/>
              <a:ea typeface="Noto Sans" panose="020B0502040504020204" pitchFamily="34" charset="0"/>
            </a:endParaRPr>
          </a:p>
        </p:txBody>
      </p:sp>
      <p:sp>
        <p:nvSpPr>
          <p:cNvPr id="5" name="Abgerundetes Rechteck 4">
            <a:extLst>
              <a:ext uri="{FF2B5EF4-FFF2-40B4-BE49-F238E27FC236}">
                <a16:creationId xmlns:a16="http://schemas.microsoft.com/office/drawing/2014/main" id="{C2650688-FA83-CA1F-0E67-A6450BF4DCCA}"/>
              </a:ext>
            </a:extLst>
          </p:cNvPr>
          <p:cNvSpPr/>
          <p:nvPr/>
        </p:nvSpPr>
        <p:spPr>
          <a:xfrm>
            <a:off x="5016500" y="1740408"/>
            <a:ext cx="4038600" cy="2956410"/>
          </a:xfrm>
          <a:prstGeom prst="roundRect">
            <a:avLst/>
          </a:prstGeom>
          <a:solidFill>
            <a:schemeClr val="accent3">
              <a:alpha val="73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Font typeface="Arial" panose="020B0604020202020204" pitchFamily="34" charset="0"/>
              <a:buChar char="•"/>
            </a:pPr>
            <a:r>
              <a:rPr lang="de-DE" sz="1400" dirty="0">
                <a:solidFill>
                  <a:schemeClr val="bg1"/>
                </a:solidFill>
                <a:latin typeface="Noto Sans" panose="020B0502040504020204" pitchFamily="34" charset="0"/>
              </a:rPr>
              <a:t>Users </a:t>
            </a:r>
            <a:r>
              <a:rPr lang="de-DE" sz="1400" dirty="0" err="1">
                <a:solidFill>
                  <a:schemeClr val="bg1"/>
                </a:solidFill>
                <a:latin typeface="Noto Sans" panose="020B0502040504020204" pitchFamily="34" charset="0"/>
              </a:rPr>
              <a:t>don‘t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get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overwhelmed</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with</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to</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much</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features</a:t>
            </a:r>
            <a:endParaRPr lang="de-DE" sz="1400" dirty="0">
              <a:solidFill>
                <a:schemeClr val="bg1"/>
              </a:solidFill>
              <a:latin typeface="Noto Sans" panose="020B0502040504020204" pitchFamily="34" charset="0"/>
            </a:endParaRPr>
          </a:p>
          <a:p>
            <a:pPr marL="285750" indent="-285750">
              <a:lnSpc>
                <a:spcPct val="150000"/>
              </a:lnSpc>
              <a:buFont typeface="Arial" panose="020B0604020202020204" pitchFamily="34" charset="0"/>
              <a:buChar char="•"/>
            </a:pPr>
            <a:r>
              <a:rPr lang="de-DE" sz="1400" dirty="0">
                <a:solidFill>
                  <a:schemeClr val="bg1"/>
                </a:solidFill>
                <a:latin typeface="Noto Sans" panose="020B0502040504020204" pitchFamily="34" charset="0"/>
              </a:rPr>
              <a:t>User </a:t>
            </a:r>
            <a:r>
              <a:rPr lang="de-DE" sz="1400" dirty="0" err="1">
                <a:solidFill>
                  <a:schemeClr val="bg1"/>
                </a:solidFill>
                <a:latin typeface="Noto Sans" panose="020B0502040504020204" pitchFamily="34" charset="0"/>
              </a:rPr>
              <a:t>can</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get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used</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to</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every</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information</a:t>
            </a:r>
            <a:endParaRPr lang="de-DE" sz="1400" dirty="0">
              <a:solidFill>
                <a:schemeClr val="bg1"/>
              </a:solidFill>
              <a:latin typeface="Noto Sans" panose="020B0502040504020204" pitchFamily="34" charset="0"/>
            </a:endParaRPr>
          </a:p>
          <a:p>
            <a:pPr marL="285750" indent="-285750">
              <a:lnSpc>
                <a:spcPct val="150000"/>
              </a:lnSpc>
              <a:buFont typeface="Arial" panose="020B0604020202020204" pitchFamily="34" charset="0"/>
              <a:buChar char="•"/>
            </a:pPr>
            <a:r>
              <a:rPr lang="de-DE" sz="1400" dirty="0">
                <a:solidFill>
                  <a:schemeClr val="bg1"/>
                </a:solidFill>
                <a:latin typeface="Noto Sans" panose="020B0502040504020204" pitchFamily="34" charset="0"/>
              </a:rPr>
              <a:t>User </a:t>
            </a:r>
            <a:r>
              <a:rPr lang="de-DE" sz="1400" dirty="0" err="1">
                <a:solidFill>
                  <a:schemeClr val="bg1"/>
                </a:solidFill>
                <a:latin typeface="Noto Sans" panose="020B0502040504020204" pitchFamily="34" charset="0"/>
              </a:rPr>
              <a:t>is</a:t>
            </a:r>
            <a:r>
              <a:rPr lang="de-DE" sz="1400" dirty="0">
                <a:solidFill>
                  <a:schemeClr val="bg1"/>
                </a:solidFill>
                <a:latin typeface="Noto Sans" panose="020B0502040504020204" pitchFamily="34" charset="0"/>
              </a:rPr>
              <a:t> not </a:t>
            </a:r>
            <a:r>
              <a:rPr lang="de-DE" sz="1400" dirty="0" err="1">
                <a:solidFill>
                  <a:schemeClr val="bg1"/>
                </a:solidFill>
                <a:latin typeface="Noto Sans" panose="020B0502040504020204" pitchFamily="34" charset="0"/>
              </a:rPr>
              <a:t>involved</a:t>
            </a:r>
            <a:r>
              <a:rPr lang="de-DE" sz="1400" dirty="0">
                <a:solidFill>
                  <a:schemeClr val="bg1"/>
                </a:solidFill>
                <a:latin typeface="Noto Sans" panose="020B0502040504020204" pitchFamily="34" charset="0"/>
              </a:rPr>
              <a:t> in </a:t>
            </a:r>
            <a:r>
              <a:rPr lang="de-DE" sz="1400" dirty="0" err="1">
                <a:solidFill>
                  <a:schemeClr val="bg1"/>
                </a:solidFill>
                <a:latin typeface="Noto Sans" panose="020B0502040504020204" pitchFamily="34" charset="0"/>
              </a:rPr>
              <a:t>risky</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investments</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without</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the</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needed</a:t>
            </a:r>
            <a:r>
              <a:rPr lang="de-DE" sz="1400" dirty="0">
                <a:solidFill>
                  <a:schemeClr val="bg1"/>
                </a:solidFill>
                <a:latin typeface="Noto Sans" panose="020B0502040504020204" pitchFamily="34" charset="0"/>
              </a:rPr>
              <a:t> </a:t>
            </a:r>
            <a:r>
              <a:rPr lang="de-DE" sz="1400" dirty="0" err="1">
                <a:solidFill>
                  <a:schemeClr val="bg1"/>
                </a:solidFill>
                <a:latin typeface="Noto Sans" panose="020B0502040504020204" pitchFamily="34" charset="0"/>
              </a:rPr>
              <a:t>experience</a:t>
            </a:r>
            <a:endParaRPr lang="de-DE" sz="1400" dirty="0">
              <a:solidFill>
                <a:schemeClr val="bg1"/>
              </a:solidFill>
              <a:latin typeface="Noto Sans" panose="020B0502040504020204" pitchFamily="34" charset="0"/>
            </a:endParaRPr>
          </a:p>
        </p:txBody>
      </p:sp>
    </p:spTree>
    <p:extLst>
      <p:ext uri="{BB962C8B-B14F-4D97-AF65-F5344CB8AC3E}">
        <p14:creationId xmlns:p14="http://schemas.microsoft.com/office/powerpoint/2010/main" val="2809352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966C724-B3C2-27E8-3D4B-685FE8A4A0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1681" y="-1"/>
            <a:ext cx="2552644" cy="5148263"/>
          </a:xfrm>
          <a:prstGeom prst="rect">
            <a:avLst/>
          </a:prstGeom>
        </p:spPr>
      </p:pic>
      <p:sp>
        <p:nvSpPr>
          <p:cNvPr id="8" name="Title 69">
            <a:extLst>
              <a:ext uri="{FF2B5EF4-FFF2-40B4-BE49-F238E27FC236}">
                <a16:creationId xmlns:a16="http://schemas.microsoft.com/office/drawing/2014/main" id="{611C4919-74E0-C84F-46DF-A55414E4F989}"/>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Design mock-up</a:t>
            </a:r>
            <a:br>
              <a:rPr lang="en-US" sz="1800" b="1" dirty="0">
                <a:ln w="6350">
                  <a:noFill/>
                </a:ln>
                <a:solidFill>
                  <a:srgbClr val="DE3919"/>
                </a:solidFill>
                <a:latin typeface="Noto Serif" panose="02020502060505020204" pitchFamily="18" charset="0"/>
                <a:ea typeface="+mn-ea"/>
                <a:cs typeface="+mn-cs"/>
              </a:rPr>
            </a:b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69762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966C724-B3C2-27E8-3D4B-685FE8A4A0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1200" y="0"/>
            <a:ext cx="2551221" cy="5148000"/>
          </a:xfrm>
          <a:prstGeom prst="rect">
            <a:avLst/>
          </a:prstGeom>
        </p:spPr>
      </p:pic>
      <p:sp>
        <p:nvSpPr>
          <p:cNvPr id="8" name="Title 69">
            <a:extLst>
              <a:ext uri="{FF2B5EF4-FFF2-40B4-BE49-F238E27FC236}">
                <a16:creationId xmlns:a16="http://schemas.microsoft.com/office/drawing/2014/main" id="{611C4919-74E0-C84F-46DF-A55414E4F989}"/>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Design mock-up</a:t>
            </a:r>
            <a:br>
              <a:rPr lang="en-US" sz="1800" b="1" dirty="0">
                <a:ln w="6350">
                  <a:noFill/>
                </a:ln>
                <a:solidFill>
                  <a:srgbClr val="DE3919"/>
                </a:solidFill>
                <a:latin typeface="Noto Serif" panose="02020502060505020204" pitchFamily="18" charset="0"/>
                <a:ea typeface="+mn-ea"/>
                <a:cs typeface="+mn-cs"/>
              </a:rPr>
            </a:b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2895759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966C724-B3C2-27E8-3D4B-685FE8A4A0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3079" y="0"/>
            <a:ext cx="2547463" cy="5148000"/>
          </a:xfrm>
          <a:prstGeom prst="rect">
            <a:avLst/>
          </a:prstGeom>
        </p:spPr>
      </p:pic>
      <p:sp>
        <p:nvSpPr>
          <p:cNvPr id="8" name="Title 69">
            <a:extLst>
              <a:ext uri="{FF2B5EF4-FFF2-40B4-BE49-F238E27FC236}">
                <a16:creationId xmlns:a16="http://schemas.microsoft.com/office/drawing/2014/main" id="{611C4919-74E0-C84F-46DF-A55414E4F989}"/>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Design mock-up</a:t>
            </a:r>
            <a:br>
              <a:rPr lang="en-US" sz="1800" b="1" dirty="0">
                <a:ln w="6350">
                  <a:noFill/>
                </a:ln>
                <a:solidFill>
                  <a:srgbClr val="DE3919"/>
                </a:solidFill>
                <a:latin typeface="Noto Serif" panose="02020502060505020204" pitchFamily="18" charset="0"/>
                <a:ea typeface="+mn-ea"/>
                <a:cs typeface="+mn-cs"/>
              </a:rPr>
            </a:b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1367014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AWWIZARDSTEPS" val="0|1|4"/>
  <p:tag name="ZOAWLANGID" val="2055"/>
  <p:tag name="OAWDOCPROPSOURCE" val="&lt;DocProps&gt;&lt;DocProp UID=&quot;2002122011014149059130932&quot; EntryUID=&quot;2017032715203614304683&quot;&gt;&lt;Field Name=&quot;IDName&quot; Value=&quot;SMM, SIX Management, Zurich, Pfingstweidstrasse&quot;/&gt;&lt;Field Name=&quot;Organisation&quot; Value=&quot;SIX Management AG&quot;/&gt;&lt;Field Name=&quot;Address1&quot; Value=&quot;Pfingstweidstrasse 110&quot;/&gt;&lt;Field Name=&quot;Address2&quot; Value=&quot;CH-8005 Zürich&quot;/&gt;&lt;Field Name=&quot;Address3&quot; Value=&quot;&quot;/&gt;&lt;Field Name=&quot;Address4&quot; Value=&quot;&quot;/&gt;&lt;Field Name=&quot;Telefon&quot; Value=&quot;+41 58 399 2111&quot;/&gt;&lt;Field Name=&quot;Fax&quot; Value=&quot;+41 58 499 2111&quot;/&gt;&lt;Field Name=&quot;Country&quot; Value=&quot;&quot;/&gt;&lt;Field Name=&quot;LogoColor&quot; Value=&quot;%Logos%\SIX_logo_a4_rgb_2108.204.emf&quot;/&gt;&lt;Field Name=&quot;LogoBlackWhite&quot; Value=&quot;%Logos%\SIX_logo_a4_black_2107.204.emf&quot;/&gt;&lt;Field Name=&quot;Address5&quot; Value=&quot;&quot;/&gt;&lt;Field Name=&quot;Address6&quot; Value=&quot;&quot;/&gt;&lt;Field Name=&quot;Email&quot; Value=&quot;&quot;/&gt;&lt;Field Name=&quot;Internet&quot; Value=&quot;www.six-group.com&quot;/&gt;&lt;Field Name=&quot;City&quot; Value=&quot;Zürich&quot;/&gt;&lt;Field Name=&quot;Footer1&quot; Value=&quot;&quot;/&gt;&lt;Field Name=&quot;Footer2&quot; Value=&quot;&quot;/&gt;&lt;Field Name=&quot;Footer3&quot; Value=&quot;&quot;/&gt;&lt;Field Name=&quot;Footer4&quot; Value=&quot;&quot;/&gt;&lt;Field Name=&quot;MailingAddress1&quot; Value=&quot;Postfach&quot;/&gt;&lt;Field Name=&quot;MailingAddress4&quot; Value=&quot;&quot;/&gt;&lt;Field Name=&quot;MailingAddress3&quot; Value=&quot;&quot;/&gt;&lt;Field Name=&quot;MailingAddress2&quot; Value=&quot;CH-8021 Zürich&quot;/&gt;&lt;Field Name=&quot;Payment1&quot; Value=&quot;&quot;/&gt;&lt;Field Name=&quot;Payment2&quot; Value=&quot;&quot;/&gt;&lt;Field Name=&quot;Payment3&quot; Value=&quot;&quot;/&gt;&lt;Field Name=&quot;Payment4&quot; Value=&quot;&quot;/&gt;&lt;Field Name=&quot;Department&quot; Value=&quot;&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Field Name=&quot;PowerPointDescriptor&quot; Value=&quot;%Logos%\PowerPoint\Neutral.png&quot;/&gt;&lt;Field Name=&quot;PowerPointDescriptorWhite&quot; Value=&quot;%Logos%\PowerPoint\Neutral_white.png&quot;/&gt;&lt;Field Name=&quot;43AdditionalPictureTitleSlide4&quot; Value=&quot;&quot;/&gt;&lt;Field Name=&quot;169AdditionalPictureTitleSlide4&quot; Value=&quot;&quot;/&gt;&lt;Field Name=&quot;Data_UID&quot; Value=&quot;2017032715203614304683&quot;/&gt;&lt;Field Name=&quot;Field_Name&quot; Value=&quot;Address2&quot;/&gt;&lt;Field Name=&quot;Field_UID&quot; Value=&quot;20030218192855313093400587&quot;/&gt;&lt;Field Name=&quot;ML_LCID&quot; Value=&quot;2055&quot;/&gt;&lt;Field Name=&quot;ML_Value&quot; Value=&quot;CH-8005 Zürich&quot;/&gt;&lt;/DocProp&gt;&lt;DocProp UID=&quot;200604050949528466286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191811121321310321301031x&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201058384723401057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 name="PREVIOUS_ACTIVE_SLIDE" val="25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pSdxvtZvzdx25MIj.4OSjA"/>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heme/theme1.xml><?xml version="1.0" encoding="utf-8"?>
<a:theme xmlns:a="http://schemas.openxmlformats.org/drawingml/2006/main" name="1_SIX_Template_16_9_komprimiert">
  <a:themeElements>
    <a:clrScheme name="SIX_colors">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_Noto Sans">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3"/>
          </a:solid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smtClean="0">
            <a:latin typeface="Noto Sans" panose="020B0502040504020204" pitchFamily="34" charset="0"/>
            <a:ea typeface="Noto Sans" panose="020B050204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000" dirty="0">
            <a:latin typeface="Noto Sans" panose="020B0502040504020204" pitchFamily="34" charset="0"/>
          </a:defRPr>
        </a:defPPr>
      </a:lstStyle>
    </a:txDef>
  </a:objectDefaults>
  <a:extraClrSchemeLst/>
  <a:extLst>
    <a:ext uri="{05A4C25C-085E-4340-85A3-A5531E510DB2}">
      <thm15:themeFamily xmlns:thm15="http://schemas.microsoft.com/office/thememl/2012/main" name="SIX_Template_16_9_komprimiert.potx" id="{D10A2732-DD94-44BF-8DC1-90B7CC5BF15D}" vid="{14A7EEF7-737A-418F-B8ED-FB125850F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386F0FB350EB2F4BB4230A1EB71164FF" ma:contentTypeVersion="10" ma:contentTypeDescription="Ein neues Dokument erstellen." ma:contentTypeScope="" ma:versionID="305fcb1ce37861adb2f042e9e6687546">
  <xsd:schema xmlns:xsd="http://www.w3.org/2001/XMLSchema" xmlns:xs="http://www.w3.org/2001/XMLSchema" xmlns:p="http://schemas.microsoft.com/office/2006/metadata/properties" xmlns:ns3="d7dedac7-5b1b-4279-a5c7-81f1e47f3491" targetNamespace="http://schemas.microsoft.com/office/2006/metadata/properties" ma:root="true" ma:fieldsID="dc3ea4b55fe11ad8944ec3d96bf5884c" ns3:_="">
    <xsd:import namespace="d7dedac7-5b1b-4279-a5c7-81f1e47f349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dedac7-5b1b-4279-a5c7-81f1e47f3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DesignTheme>SIX_16_9.thmx</DesignTheme>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48239EE-E21C-43F7-BEBD-2181113B119A}">
  <ds:schemaRefs>
    <ds:schemaRef ds:uri="http://schemas.microsoft.com/sharepoint/v3/contenttype/forms"/>
  </ds:schemaRefs>
</ds:datastoreItem>
</file>

<file path=customXml/itemProps2.xml><?xml version="1.0" encoding="utf-8"?>
<ds:datastoreItem xmlns:ds="http://schemas.openxmlformats.org/officeDocument/2006/customXml" ds:itemID="{2CD19954-D6C5-4DF0-BA73-CCD410533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dedac7-5b1b-4279-a5c7-81f1e47f3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027CF9-4BF7-4BB3-ABC0-B46C99855C94}">
  <ds:schemaRefs/>
</ds:datastoreItem>
</file>

<file path=customXml/itemProps4.xml><?xml version="1.0" encoding="utf-8"?>
<ds:datastoreItem xmlns:ds="http://schemas.openxmlformats.org/officeDocument/2006/customXml" ds:itemID="{4098EBA6-DF91-47A4-A3D0-319C78D725A4}">
  <ds:schemaRefs>
    <ds:schemaRef ds:uri="http://schemas.microsoft.com/office/2006/documentManagement/types"/>
    <ds:schemaRef ds:uri="http://schemas.microsoft.com/office/infopath/2007/PartnerControls"/>
    <ds:schemaRef ds:uri="d7dedac7-5b1b-4279-a5c7-81f1e47f3491"/>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Layouts-Maps-Pictos-and-More</Template>
  <TotalTime>0</TotalTime>
  <Words>145</Words>
  <Application>Microsoft Macintosh PowerPoint</Application>
  <PresentationFormat>Benutzerdefiniert</PresentationFormat>
  <Paragraphs>27</Paragraphs>
  <Slides>7</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7</vt:i4>
      </vt:variant>
    </vt:vector>
  </HeadingPairs>
  <TitlesOfParts>
    <vt:vector size="15" baseType="lpstr">
      <vt:lpstr>Arial</vt:lpstr>
      <vt:lpstr>Calibri</vt:lpstr>
      <vt:lpstr>Noto Sans</vt:lpstr>
      <vt:lpstr>Noto Sans Cond SemBd</vt:lpstr>
      <vt:lpstr>Noto Serif</vt:lpstr>
      <vt:lpstr>Symbol</vt:lpstr>
      <vt:lpstr>1_SIX_Template_16_9_komprimiert</vt:lpstr>
      <vt:lpstr>think-cell Slide</vt:lpstr>
      <vt:lpstr>PowerPoint-Präsentation</vt:lpstr>
      <vt:lpstr>PowerPoint-Präsentation</vt:lpstr>
      <vt:lpstr>The current situation How inaccessible is financial data?</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Vazquez, Catalina</dc:creator>
  <cp:lastModifiedBy>Andreas Pletschko</cp:lastModifiedBy>
  <cp:revision>3</cp:revision>
  <cp:lastPrinted>2018-03-26T07:18:33Z</cp:lastPrinted>
  <dcterms:created xsi:type="dcterms:W3CDTF">2023-03-20T11:07:44Z</dcterms:created>
  <dcterms:modified xsi:type="dcterms:W3CDTF">2023-03-24T08:39:24Z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0x010100386F0FB350EB2F4BB4230A1EB71164FF</vt:lpwstr>
  </property>
  <property fmtid="{D5CDD505-2E9C-101B-9397-08002B2CF9AE}" pid="3" name="MSIP_Label_4da52270-6ed3-4abe-ba7c-b9255dadcdf9_Enabled">
    <vt:lpwstr>true</vt:lpwstr>
  </property>
  <property fmtid="{D5CDD505-2E9C-101B-9397-08002B2CF9AE}" pid="4" name="MSIP_Label_4da52270-6ed3-4abe-ba7c-b9255dadcdf9_SetDate">
    <vt:lpwstr>2023-03-20T15:20:02Z</vt:lpwstr>
  </property>
  <property fmtid="{D5CDD505-2E9C-101B-9397-08002B2CF9AE}" pid="5" name="MSIP_Label_4da52270-6ed3-4abe-ba7c-b9255dadcdf9_Method">
    <vt:lpwstr>Standard</vt:lpwstr>
  </property>
  <property fmtid="{D5CDD505-2E9C-101B-9397-08002B2CF9AE}" pid="6" name="MSIP_Label_4da52270-6ed3-4abe-ba7c-b9255dadcdf9_Name">
    <vt:lpwstr>4da52270-6ed3-4abe-ba7c-b9255dadcdf9</vt:lpwstr>
  </property>
  <property fmtid="{D5CDD505-2E9C-101B-9397-08002B2CF9AE}" pid="7" name="MSIP_Label_4da52270-6ed3-4abe-ba7c-b9255dadcdf9_SiteId">
    <vt:lpwstr>46e04f2b-093e-4ad0-a99f-0331aa506e12</vt:lpwstr>
  </property>
  <property fmtid="{D5CDD505-2E9C-101B-9397-08002B2CF9AE}" pid="8" name="MSIP_Label_4da52270-6ed3-4abe-ba7c-b9255dadcdf9_ActionId">
    <vt:lpwstr>d281d7b0-df99-41da-a22d-796371aff87a</vt:lpwstr>
  </property>
  <property fmtid="{D5CDD505-2E9C-101B-9397-08002B2CF9AE}" pid="9" name="MSIP_Label_4da52270-6ed3-4abe-ba7c-b9255dadcdf9_ContentBits">
    <vt:lpwstr>2</vt:lpwstr>
  </property>
</Properties>
</file>